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24"/>
  </p:notesMasterIdLst>
  <p:handoutMasterIdLst>
    <p:handoutMasterId r:id="rId25"/>
  </p:handoutMasterIdLst>
  <p:sldIdLst>
    <p:sldId id="411" r:id="rId3"/>
    <p:sldId id="377" r:id="rId4"/>
    <p:sldId id="378" r:id="rId5"/>
    <p:sldId id="379" r:id="rId6"/>
    <p:sldId id="389" r:id="rId7"/>
    <p:sldId id="382" r:id="rId8"/>
    <p:sldId id="383" r:id="rId9"/>
    <p:sldId id="384" r:id="rId10"/>
    <p:sldId id="412" r:id="rId11"/>
    <p:sldId id="367" r:id="rId12"/>
    <p:sldId id="401" r:id="rId13"/>
    <p:sldId id="402" r:id="rId14"/>
    <p:sldId id="403" r:id="rId15"/>
    <p:sldId id="410" r:id="rId16"/>
    <p:sldId id="404" r:id="rId17"/>
    <p:sldId id="405" r:id="rId18"/>
    <p:sldId id="406" r:id="rId19"/>
    <p:sldId id="407" r:id="rId20"/>
    <p:sldId id="408" r:id="rId21"/>
    <p:sldId id="409" r:id="rId22"/>
    <p:sldId id="398" r:id="rId23"/>
  </p:sldIdLst>
  <p:sldSz cx="9144000" cy="6858000" type="screen4x3"/>
  <p:notesSz cx="7315200" cy="9601200"/>
  <p:defaultTextStyle>
    <a:defPPr>
      <a:defRPr lang="en-US"/>
    </a:defPPr>
    <a:lvl1pPr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1pPr>
    <a:lvl2pPr marL="4572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2pPr>
    <a:lvl3pPr marL="9144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3pPr>
    <a:lvl4pPr marL="13716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4pPr>
    <a:lvl5pPr marL="18288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816">
          <p15:clr>
            <a:srgbClr val="A4A3A4"/>
          </p15:clr>
        </p15:guide>
        <p15:guide id="2" orient="horz" pos="1117">
          <p15:clr>
            <a:srgbClr val="A4A3A4"/>
          </p15:clr>
        </p15:guide>
        <p15:guide id="3" pos="293">
          <p15:clr>
            <a:srgbClr val="A4A3A4"/>
          </p15:clr>
        </p15:guide>
        <p15:guide id="4" pos="522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D7AFF"/>
    <a:srgbClr val="368BF2"/>
    <a:srgbClr val="5B7CB1"/>
    <a:srgbClr val="618DAB"/>
    <a:srgbClr val="F8880C"/>
    <a:srgbClr val="EEC1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90" autoAdjust="0"/>
    <p:restoredTop sz="94668" autoAdjust="0"/>
  </p:normalViewPr>
  <p:slideViewPr>
    <p:cSldViewPr snapToGrid="0">
      <p:cViewPr varScale="1">
        <p:scale>
          <a:sx n="109" d="100"/>
          <a:sy n="109" d="100"/>
        </p:scale>
        <p:origin x="276" y="114"/>
      </p:cViewPr>
      <p:guideLst>
        <p:guide orient="horz" pos="816"/>
        <p:guide orient="horz" pos="1117"/>
        <p:guide pos="293"/>
        <p:guide pos="5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1944"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94E7C071-2270-492C-AB90-A1813C243D21}" type="datetimeFigureOut">
              <a:rPr lang="en-US" smtClean="0"/>
              <a:t>11/4/2016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BA1E5BA2-913F-4DDA-911E-3B5868D02237}" type="slidenum">
              <a:rPr lang="en-US" smtClean="0"/>
              <a:t>‹#›</a:t>
            </a:fld>
            <a:endParaRPr lang="en-US"/>
          </a:p>
        </p:txBody>
      </p:sp>
    </p:spTree>
    <p:extLst>
      <p:ext uri="{BB962C8B-B14F-4D97-AF65-F5344CB8AC3E}">
        <p14:creationId xmlns:p14="http://schemas.microsoft.com/office/powerpoint/2010/main" val="1048510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defTabSz="966621">
              <a:spcBef>
                <a:spcPct val="0"/>
              </a:spcBef>
              <a:buClrTx/>
              <a:buSzTx/>
              <a:buFontTx/>
              <a:buNone/>
              <a:defRPr sz="1200">
                <a:latin typeface="Times New Roman" charset="0"/>
              </a:defRPr>
            </a:lvl1pPr>
          </a:lstStyle>
          <a:p>
            <a:pPr>
              <a:defRPr/>
            </a:pPr>
            <a:endParaRPr lang="en-US" dirty="0"/>
          </a:p>
        </p:txBody>
      </p:sp>
      <p:sp>
        <p:nvSpPr>
          <p:cNvPr id="5123" name="Rectangle 3"/>
          <p:cNvSpPr>
            <a:spLocks noGrp="1" noChangeArrowheads="1"/>
          </p:cNvSpPr>
          <p:nvPr>
            <p:ph type="dt" idx="1"/>
          </p:nvPr>
        </p:nvSpPr>
        <p:spPr bwMode="auto">
          <a:xfrm>
            <a:off x="4144618" y="0"/>
            <a:ext cx="3170583" cy="480388"/>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defTabSz="966621">
              <a:spcBef>
                <a:spcPct val="0"/>
              </a:spcBef>
              <a:buClrTx/>
              <a:buSzTx/>
              <a:buFontTx/>
              <a:buNone/>
              <a:defRPr sz="1200">
                <a:latin typeface="Times New Roman" charset="0"/>
              </a:defRPr>
            </a:lvl1pPr>
          </a:lstStyle>
          <a:p>
            <a:pPr>
              <a:defRPr/>
            </a:pPr>
            <a:endParaRPr lang="en-US" dirty="0"/>
          </a:p>
        </p:txBody>
      </p:sp>
      <p:sp>
        <p:nvSpPr>
          <p:cNvPr id="5530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75693" y="4561226"/>
            <a:ext cx="5363817" cy="4320213"/>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0813"/>
            <a:ext cx="3170583" cy="480387"/>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defTabSz="966621">
              <a:spcBef>
                <a:spcPct val="0"/>
              </a:spcBef>
              <a:buClrTx/>
              <a:buSzTx/>
              <a:buFontTx/>
              <a:buNone/>
              <a:defRPr sz="1200">
                <a:latin typeface="Times New Roman" charset="0"/>
              </a:defRPr>
            </a:lvl1pPr>
          </a:lstStyle>
          <a:p>
            <a:pPr>
              <a:defRPr/>
            </a:pPr>
            <a:endParaRPr lang="en-US" dirty="0"/>
          </a:p>
        </p:txBody>
      </p:sp>
      <p:sp>
        <p:nvSpPr>
          <p:cNvPr id="5127" name="Rectangle 7"/>
          <p:cNvSpPr>
            <a:spLocks noGrp="1" noChangeArrowheads="1"/>
          </p:cNvSpPr>
          <p:nvPr>
            <p:ph type="sldNum" sz="quarter" idx="5"/>
          </p:nvPr>
        </p:nvSpPr>
        <p:spPr bwMode="auto">
          <a:xfrm>
            <a:off x="4144618" y="9120813"/>
            <a:ext cx="3170583" cy="480387"/>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621">
              <a:spcBef>
                <a:spcPct val="0"/>
              </a:spcBef>
              <a:buClrTx/>
              <a:buSzTx/>
              <a:buFontTx/>
              <a:buNone/>
              <a:defRPr sz="1200">
                <a:latin typeface="Times New Roman" charset="0"/>
              </a:defRPr>
            </a:lvl1pPr>
          </a:lstStyle>
          <a:p>
            <a:pPr>
              <a:defRPr/>
            </a:pPr>
            <a:fld id="{A8DC0CFF-68E8-424D-8F7E-3E79B9B9BEF9}" type="slidenum">
              <a:rPr lang="en-US"/>
              <a:pPr>
                <a:defRPr/>
              </a:pPr>
              <a:t>‹#›</a:t>
            </a:fld>
            <a:endParaRPr lang="en-US" dirty="0"/>
          </a:p>
        </p:txBody>
      </p:sp>
    </p:spTree>
    <p:extLst>
      <p:ext uri="{BB962C8B-B14F-4D97-AF65-F5344CB8AC3E}">
        <p14:creationId xmlns:p14="http://schemas.microsoft.com/office/powerpoint/2010/main" val="31829009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spcBef>
                <a:spcPct val="30000"/>
              </a:spcBef>
              <a:defRPr sz="1200">
                <a:solidFill>
                  <a:schemeClr val="tx1"/>
                </a:solidFill>
                <a:latin typeface="Arial" charset="0"/>
              </a:defRPr>
            </a:lvl1pPr>
            <a:lvl2pPr marL="770662" indent="-296408" defTabSz="946861" eaLnBrk="0" hangingPunct="0">
              <a:spcBef>
                <a:spcPct val="30000"/>
              </a:spcBef>
              <a:defRPr sz="1200">
                <a:solidFill>
                  <a:schemeClr val="tx1"/>
                </a:solidFill>
                <a:latin typeface="Arial" charset="0"/>
              </a:defRPr>
            </a:lvl2pPr>
            <a:lvl3pPr marL="1185634" indent="-237127" defTabSz="946861" eaLnBrk="0" hangingPunct="0">
              <a:spcBef>
                <a:spcPct val="30000"/>
              </a:spcBef>
              <a:defRPr sz="1200">
                <a:solidFill>
                  <a:schemeClr val="tx1"/>
                </a:solidFill>
                <a:latin typeface="Arial" charset="0"/>
              </a:defRPr>
            </a:lvl3pPr>
            <a:lvl4pPr marL="1659887" indent="-237127" defTabSz="946861" eaLnBrk="0" hangingPunct="0">
              <a:spcBef>
                <a:spcPct val="30000"/>
              </a:spcBef>
              <a:defRPr sz="1200">
                <a:solidFill>
                  <a:schemeClr val="tx1"/>
                </a:solidFill>
                <a:latin typeface="Arial" charset="0"/>
              </a:defRPr>
            </a:lvl4pPr>
            <a:lvl5pPr marL="2134141" indent="-237127" defTabSz="946861" eaLnBrk="0" hangingPunct="0">
              <a:spcBef>
                <a:spcPct val="30000"/>
              </a:spcBef>
              <a:defRPr sz="1200">
                <a:solidFill>
                  <a:schemeClr val="tx1"/>
                </a:solidFill>
                <a:latin typeface="Arial" charset="0"/>
              </a:defRPr>
            </a:lvl5pPr>
            <a:lvl6pPr marL="2608395" indent="-237127" defTabSz="946861" eaLnBrk="0" fontAlgn="base" hangingPunct="0">
              <a:spcBef>
                <a:spcPct val="30000"/>
              </a:spcBef>
              <a:spcAft>
                <a:spcPct val="0"/>
              </a:spcAft>
              <a:defRPr sz="1200">
                <a:solidFill>
                  <a:schemeClr val="tx1"/>
                </a:solidFill>
                <a:latin typeface="Arial" charset="0"/>
              </a:defRPr>
            </a:lvl6pPr>
            <a:lvl7pPr marL="3082648" indent="-237127" defTabSz="946861" eaLnBrk="0" fontAlgn="base" hangingPunct="0">
              <a:spcBef>
                <a:spcPct val="30000"/>
              </a:spcBef>
              <a:spcAft>
                <a:spcPct val="0"/>
              </a:spcAft>
              <a:defRPr sz="1200">
                <a:solidFill>
                  <a:schemeClr val="tx1"/>
                </a:solidFill>
                <a:latin typeface="Arial" charset="0"/>
              </a:defRPr>
            </a:lvl7pPr>
            <a:lvl8pPr marL="3556902" indent="-237127" defTabSz="946861" eaLnBrk="0" fontAlgn="base" hangingPunct="0">
              <a:spcBef>
                <a:spcPct val="30000"/>
              </a:spcBef>
              <a:spcAft>
                <a:spcPct val="0"/>
              </a:spcAft>
              <a:defRPr sz="1200">
                <a:solidFill>
                  <a:schemeClr val="tx1"/>
                </a:solidFill>
                <a:latin typeface="Arial" charset="0"/>
              </a:defRPr>
            </a:lvl8pPr>
            <a:lvl9pPr marL="4031155" indent="-237127" defTabSz="94686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9D05755-AA84-4D1B-A2A4-22E779434595}" type="slidenum">
              <a:rPr lang="en-US" altLang="en-US" sz="1100"/>
              <a:pPr eaLnBrk="1" hangingPunct="1">
                <a:spcBef>
                  <a:spcPct val="0"/>
                </a:spcBef>
              </a:pPr>
              <a:t>9</a:t>
            </a:fld>
            <a:endParaRPr lang="en-US" altLang="en-US" sz="1100"/>
          </a:p>
        </p:txBody>
      </p:sp>
    </p:spTree>
    <p:extLst>
      <p:ext uri="{BB962C8B-B14F-4D97-AF65-F5344CB8AC3E}">
        <p14:creationId xmlns:p14="http://schemas.microsoft.com/office/powerpoint/2010/main" val="75656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spcBef>
                <a:spcPct val="30000"/>
              </a:spcBef>
              <a:defRPr sz="1200">
                <a:solidFill>
                  <a:schemeClr val="tx1"/>
                </a:solidFill>
                <a:latin typeface="Arial" charset="0"/>
              </a:defRPr>
            </a:lvl1pPr>
            <a:lvl2pPr marL="770662" indent="-296408" defTabSz="946861" eaLnBrk="0" hangingPunct="0">
              <a:spcBef>
                <a:spcPct val="30000"/>
              </a:spcBef>
              <a:defRPr sz="1200">
                <a:solidFill>
                  <a:schemeClr val="tx1"/>
                </a:solidFill>
                <a:latin typeface="Arial" charset="0"/>
              </a:defRPr>
            </a:lvl2pPr>
            <a:lvl3pPr marL="1185634" indent="-237127" defTabSz="946861" eaLnBrk="0" hangingPunct="0">
              <a:spcBef>
                <a:spcPct val="30000"/>
              </a:spcBef>
              <a:defRPr sz="1200">
                <a:solidFill>
                  <a:schemeClr val="tx1"/>
                </a:solidFill>
                <a:latin typeface="Arial" charset="0"/>
              </a:defRPr>
            </a:lvl3pPr>
            <a:lvl4pPr marL="1659887" indent="-237127" defTabSz="946861" eaLnBrk="0" hangingPunct="0">
              <a:spcBef>
                <a:spcPct val="30000"/>
              </a:spcBef>
              <a:defRPr sz="1200">
                <a:solidFill>
                  <a:schemeClr val="tx1"/>
                </a:solidFill>
                <a:latin typeface="Arial" charset="0"/>
              </a:defRPr>
            </a:lvl4pPr>
            <a:lvl5pPr marL="2134141" indent="-237127" defTabSz="946861" eaLnBrk="0" hangingPunct="0">
              <a:spcBef>
                <a:spcPct val="30000"/>
              </a:spcBef>
              <a:defRPr sz="1200">
                <a:solidFill>
                  <a:schemeClr val="tx1"/>
                </a:solidFill>
                <a:latin typeface="Arial" charset="0"/>
              </a:defRPr>
            </a:lvl5pPr>
            <a:lvl6pPr marL="2608395" indent="-237127" defTabSz="946861" eaLnBrk="0" fontAlgn="base" hangingPunct="0">
              <a:spcBef>
                <a:spcPct val="30000"/>
              </a:spcBef>
              <a:spcAft>
                <a:spcPct val="0"/>
              </a:spcAft>
              <a:defRPr sz="1200">
                <a:solidFill>
                  <a:schemeClr val="tx1"/>
                </a:solidFill>
                <a:latin typeface="Arial" charset="0"/>
              </a:defRPr>
            </a:lvl6pPr>
            <a:lvl7pPr marL="3082648" indent="-237127" defTabSz="946861" eaLnBrk="0" fontAlgn="base" hangingPunct="0">
              <a:spcBef>
                <a:spcPct val="30000"/>
              </a:spcBef>
              <a:spcAft>
                <a:spcPct val="0"/>
              </a:spcAft>
              <a:defRPr sz="1200">
                <a:solidFill>
                  <a:schemeClr val="tx1"/>
                </a:solidFill>
                <a:latin typeface="Arial" charset="0"/>
              </a:defRPr>
            </a:lvl7pPr>
            <a:lvl8pPr marL="3556902" indent="-237127" defTabSz="946861" eaLnBrk="0" fontAlgn="base" hangingPunct="0">
              <a:spcBef>
                <a:spcPct val="30000"/>
              </a:spcBef>
              <a:spcAft>
                <a:spcPct val="0"/>
              </a:spcAft>
              <a:defRPr sz="1200">
                <a:solidFill>
                  <a:schemeClr val="tx1"/>
                </a:solidFill>
                <a:latin typeface="Arial" charset="0"/>
              </a:defRPr>
            </a:lvl8pPr>
            <a:lvl9pPr marL="4031155" indent="-237127" defTabSz="94686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2F36B2F-396B-4D5D-8DC5-37FEF55F2881}" type="slidenum">
              <a:rPr lang="en-US" altLang="en-US" sz="1100"/>
              <a:pPr eaLnBrk="1" hangingPunct="1">
                <a:spcBef>
                  <a:spcPct val="0"/>
                </a:spcBef>
              </a:pPr>
              <a:t>10</a:t>
            </a:fld>
            <a:endParaRPr lang="en-US" altLang="en-US" sz="1100"/>
          </a:p>
        </p:txBody>
      </p:sp>
    </p:spTree>
    <p:extLst>
      <p:ext uri="{BB962C8B-B14F-4D97-AF65-F5344CB8AC3E}">
        <p14:creationId xmlns:p14="http://schemas.microsoft.com/office/powerpoint/2010/main" val="350924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8DC0CFF-68E8-424D-8F7E-3E79B9B9BEF9}" type="slidenum">
              <a:rPr lang="en-US" smtClean="0"/>
              <a:pPr>
                <a:defRPr/>
              </a:pPr>
              <a:t>11</a:t>
            </a:fld>
            <a:endParaRPr lang="en-US" dirty="0"/>
          </a:p>
        </p:txBody>
      </p:sp>
    </p:spTree>
    <p:extLst>
      <p:ext uri="{BB962C8B-B14F-4D97-AF65-F5344CB8AC3E}">
        <p14:creationId xmlns:p14="http://schemas.microsoft.com/office/powerpoint/2010/main" val="255059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8DC0CFF-68E8-424D-8F7E-3E79B9B9BEF9}" type="slidenum">
              <a:rPr lang="en-US" smtClean="0"/>
              <a:pPr>
                <a:defRPr/>
              </a:pPr>
              <a:t>12</a:t>
            </a:fld>
            <a:endParaRPr lang="en-US" dirty="0"/>
          </a:p>
        </p:txBody>
      </p:sp>
    </p:spTree>
    <p:extLst>
      <p:ext uri="{BB962C8B-B14F-4D97-AF65-F5344CB8AC3E}">
        <p14:creationId xmlns:p14="http://schemas.microsoft.com/office/powerpoint/2010/main" val="395941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Dynamic Testing Superposition Concept at Restrike (using Signal Matching analysis such as CAPWAP)</a:t>
            </a:r>
          </a:p>
          <a:p>
            <a:pPr marL="0" indent="0">
              <a:buNone/>
            </a:pPr>
            <a:endParaRPr lang="en-US" dirty="0"/>
          </a:p>
          <a:p>
            <a:pPr lvl="0"/>
            <a:r>
              <a:rPr lang="en-US" dirty="0"/>
              <a:t>Maximum Skin Resistance occurs at minimum vertical deformation.</a:t>
            </a:r>
          </a:p>
          <a:p>
            <a:pPr lvl="0"/>
            <a:r>
              <a:rPr lang="en-US" dirty="0"/>
              <a:t>Once pile begins to move vertically, skin resistance quickly decreases with every hammer blow until a “residual” value is achieved.  The best estimate of the static skin resistance occurs at the first hammer blow during restrike, provided a high energy hammer blow occurs.  This can be very difficult to achieve using diesel hammers, unless the hammer is warmed up.</a:t>
            </a:r>
          </a:p>
          <a:p>
            <a:pPr lvl="0"/>
            <a:r>
              <a:rPr lang="en-US" dirty="0"/>
              <a:t>Maximum end resistance requires vertical movement at the pile toe.  Maximum end bearing resistance may never be achieved during a 4 or 5 blow restrike, but the later blow counts generally achieve the highest estimate of static end bearing estimate. </a:t>
            </a:r>
          </a:p>
          <a:p>
            <a:pPr lvl="0"/>
            <a:r>
              <a:rPr lang="en-US" dirty="0"/>
              <a:t>Unless the pile hammer has adequate energy to fully develop the side resistance and end resistance in one hammer blow, the maximum nominal resistance of the pile is never measured by any one hammer blow during the restrike.</a:t>
            </a:r>
          </a:p>
          <a:p>
            <a:pPr marL="0" indent="0">
              <a:buNone/>
            </a:pPr>
            <a:endParaRPr lang="en-US" dirty="0"/>
          </a:p>
          <a:p>
            <a:pPr marL="0" indent="0">
              <a:buNone/>
            </a:pPr>
            <a:r>
              <a:rPr lang="en-US" dirty="0"/>
              <a:t>Maximum Measured Resistance from Dynamic Testing using Superposition:</a:t>
            </a:r>
          </a:p>
          <a:p>
            <a:r>
              <a:rPr lang="en-US" dirty="0"/>
              <a:t>CAPWAP Side Resistance at Early Hammer Blow + CAPWAP End Resistance at Later Hammer Blow</a:t>
            </a:r>
          </a:p>
          <a:p>
            <a:endParaRPr lang="en-US" dirty="0"/>
          </a:p>
        </p:txBody>
      </p:sp>
      <p:sp>
        <p:nvSpPr>
          <p:cNvPr id="4" name="Slide Number Placeholder 3"/>
          <p:cNvSpPr>
            <a:spLocks noGrp="1"/>
          </p:cNvSpPr>
          <p:nvPr>
            <p:ph type="sldNum" sz="quarter" idx="10"/>
          </p:nvPr>
        </p:nvSpPr>
        <p:spPr/>
        <p:txBody>
          <a:bodyPr/>
          <a:lstStyle/>
          <a:p>
            <a:pPr>
              <a:defRPr/>
            </a:pPr>
            <a:fld id="{A8DC0CFF-68E8-424D-8F7E-3E79B9B9BEF9}" type="slidenum">
              <a:rPr lang="en-US" smtClean="0"/>
              <a:pPr>
                <a:defRPr/>
              </a:pPr>
              <a:t>20</a:t>
            </a:fld>
            <a:endParaRPr lang="en-US" dirty="0"/>
          </a:p>
        </p:txBody>
      </p:sp>
    </p:spTree>
    <p:extLst>
      <p:ext uri="{BB962C8B-B14F-4D97-AF65-F5344CB8AC3E}">
        <p14:creationId xmlns:p14="http://schemas.microsoft.com/office/powerpoint/2010/main" val="1238421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34"/>
          <p:cNvSpPr>
            <a:spLocks noChangeArrowheads="1"/>
          </p:cNvSpPr>
          <p:nvPr userDrawn="1"/>
        </p:nvSpPr>
        <p:spPr bwMode="auto">
          <a:xfrm>
            <a:off x="0" y="6477000"/>
            <a:ext cx="9144000" cy="381000"/>
          </a:xfrm>
          <a:prstGeom prst="rect">
            <a:avLst/>
          </a:prstGeom>
          <a:gradFill rotWithShape="1">
            <a:gsLst>
              <a:gs pos="0">
                <a:srgbClr val="203A5A"/>
              </a:gs>
              <a:gs pos="100000">
                <a:srgbClr val="467EC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4" name="Rectangle 39"/>
          <p:cNvSpPr>
            <a:spLocks noChangeArrowheads="1"/>
          </p:cNvSpPr>
          <p:nvPr userDrawn="1"/>
        </p:nvSpPr>
        <p:spPr bwMode="auto">
          <a:xfrm>
            <a:off x="304800" y="6400800"/>
            <a:ext cx="8839200" cy="762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5" name="Rectangle 40"/>
          <p:cNvSpPr>
            <a:spLocks noChangeArrowheads="1"/>
          </p:cNvSpPr>
          <p:nvPr userDrawn="1"/>
        </p:nvSpPr>
        <p:spPr bwMode="auto">
          <a:xfrm rot="16200000">
            <a:off x="-2895600" y="3200400"/>
            <a:ext cx="6477000" cy="762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 name="Rectangle 46"/>
          <p:cNvSpPr>
            <a:spLocks noChangeArrowheads="1"/>
          </p:cNvSpPr>
          <p:nvPr userDrawn="1"/>
        </p:nvSpPr>
        <p:spPr bwMode="auto">
          <a:xfrm rot="16200000">
            <a:off x="-3276600" y="3276600"/>
            <a:ext cx="6858000" cy="304800"/>
          </a:xfrm>
          <a:prstGeom prst="rect">
            <a:avLst/>
          </a:prstGeom>
          <a:gradFill rotWithShape="1">
            <a:gsLst>
              <a:gs pos="0">
                <a:srgbClr val="203A5A"/>
              </a:gs>
              <a:gs pos="100000">
                <a:srgbClr val="467EC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pic>
        <p:nvPicPr>
          <p:cNvPr id="16" name="Picture 15" descr="C:\Documents and Settings\darrin.beckett\Desktop\KYTC%20logo%20vert_YellowWhite_08govduiweb.png"/>
          <p:cNvPicPr>
            <a:picLocks noChangeAspect="1" noChangeArrowheads="1"/>
          </p:cNvPicPr>
          <p:nvPr userDrawn="1"/>
        </p:nvPicPr>
        <p:blipFill>
          <a:blip r:embed="rId2" cstate="print"/>
          <a:srcRect/>
          <a:stretch>
            <a:fillRect/>
          </a:stretch>
        </p:blipFill>
        <p:spPr bwMode="auto">
          <a:xfrm>
            <a:off x="2367819" y="5187950"/>
            <a:ext cx="1143000" cy="1143000"/>
          </a:xfrm>
          <a:prstGeom prst="rect">
            <a:avLst/>
          </a:prstGeom>
          <a:noFill/>
        </p:spPr>
      </p:pic>
      <p:sp>
        <p:nvSpPr>
          <p:cNvPr id="7"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pic>
        <p:nvPicPr>
          <p:cNvPr id="13" name="Picture 9" descr="C:\Users\JWilliams\Documents\desktop\Lakes Bridges\Partnering Conf 2013\KY_Lake_Static Test.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8122"/>
          <a:stretch>
            <a:fillRect/>
          </a:stretch>
        </p:blipFill>
        <p:spPr bwMode="auto">
          <a:xfrm>
            <a:off x="-1" y="-55289"/>
            <a:ext cx="1807535" cy="222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364" y="2168294"/>
            <a:ext cx="1819898" cy="230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18754" b="25257"/>
          <a:stretch/>
        </p:blipFill>
        <p:spPr bwMode="auto">
          <a:xfrm>
            <a:off x="0" y="3840480"/>
            <a:ext cx="1819899"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273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descr="C:\Documents and Settings\darrin.beckett\Desktop\KYTC%20logo%20vert_YellowWhite_08govduiweb.png"/>
          <p:cNvPicPr>
            <a:picLocks noChangeAspect="1" noChangeArrowheads="1"/>
          </p:cNvPicPr>
          <p:nvPr userDrawn="1"/>
        </p:nvPicPr>
        <p:blipFill>
          <a:blip r:embed="rId2" cstate="print"/>
          <a:srcRect/>
          <a:stretch>
            <a:fillRect/>
          </a:stretch>
        </p:blipFill>
        <p:spPr bwMode="auto">
          <a:xfrm>
            <a:off x="7596554" y="4959838"/>
            <a:ext cx="1143000" cy="1143000"/>
          </a:xfrm>
          <a:prstGeom prst="rect">
            <a:avLst/>
          </a:prstGeom>
          <a:noFill/>
        </p:spPr>
      </p:pic>
      <p:sp>
        <p:nvSpPr>
          <p:cNvPr id="4"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2371015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descr="C:\Documents and Settings\darrin.beckett\Desktop\KYTC%20logo%20vert_YellowWhite_08govduiweb.png"/>
          <p:cNvPicPr>
            <a:picLocks noChangeAspect="1" noChangeArrowheads="1"/>
          </p:cNvPicPr>
          <p:nvPr userDrawn="1"/>
        </p:nvPicPr>
        <p:blipFill>
          <a:blip r:embed="rId2" cstate="print"/>
          <a:srcRect/>
          <a:stretch>
            <a:fillRect/>
          </a:stretch>
        </p:blipFill>
        <p:spPr bwMode="auto">
          <a:xfrm>
            <a:off x="7620000" y="5030177"/>
            <a:ext cx="1143000" cy="1143000"/>
          </a:xfrm>
          <a:prstGeom prst="rect">
            <a:avLst/>
          </a:prstGeom>
          <a:noFill/>
        </p:spPr>
      </p:pic>
      <p:sp>
        <p:nvSpPr>
          <p:cNvPr id="4"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319849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221329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243735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1768333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426455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41325" y="1524000"/>
            <a:ext cx="4046538"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0263" y="1524000"/>
            <a:ext cx="4048125" cy="5029200"/>
          </a:xfrm>
        </p:spPr>
        <p:txBody>
          <a:bodyPr/>
          <a:lstStyle/>
          <a:p>
            <a:pPr lvl="0"/>
            <a:endParaRPr lang="en-US" noProof="0" dirty="0" smtClean="0"/>
          </a:p>
        </p:txBody>
      </p:sp>
      <p:sp>
        <p:nvSpPr>
          <p:cNvPr id="5"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1775161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9F20EA0-9097-4AEB-AF0C-C4F19B3E597F}" type="slidenum">
              <a:rPr lang="en-US"/>
              <a:pPr>
                <a:defRPr/>
              </a:pPr>
              <a:t>‹#›</a:t>
            </a:fld>
            <a:endParaRPr lang="en-US" dirty="0"/>
          </a:p>
        </p:txBody>
      </p:sp>
    </p:spTree>
    <p:extLst>
      <p:ext uri="{BB962C8B-B14F-4D97-AF65-F5344CB8AC3E}">
        <p14:creationId xmlns:p14="http://schemas.microsoft.com/office/powerpoint/2010/main" val="333782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8ABD5A4-A47E-4E0D-BA87-2F438A77C5ED}" type="slidenum">
              <a:rPr lang="en-US"/>
              <a:pPr>
                <a:defRPr/>
              </a:pPr>
              <a:t>‹#›</a:t>
            </a:fld>
            <a:endParaRPr lang="en-US" dirty="0"/>
          </a:p>
        </p:txBody>
      </p:sp>
    </p:spTree>
    <p:extLst>
      <p:ext uri="{BB962C8B-B14F-4D97-AF65-F5344CB8AC3E}">
        <p14:creationId xmlns:p14="http://schemas.microsoft.com/office/powerpoint/2010/main" val="1454573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A4209F-6DE2-40A7-9B1E-B0D2E1975DAC}" type="slidenum">
              <a:rPr lang="en-US"/>
              <a:pPr>
                <a:defRPr/>
              </a:pPr>
              <a:t>‹#›</a:t>
            </a:fld>
            <a:endParaRPr lang="en-US" dirty="0"/>
          </a:p>
        </p:txBody>
      </p:sp>
    </p:spTree>
    <p:extLst>
      <p:ext uri="{BB962C8B-B14F-4D97-AF65-F5344CB8AC3E}">
        <p14:creationId xmlns:p14="http://schemas.microsoft.com/office/powerpoint/2010/main" val="379721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369545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56E87DC-D115-4671-977E-637CF5BAFF49}" type="slidenum">
              <a:rPr lang="en-US"/>
              <a:pPr>
                <a:defRPr/>
              </a:pPr>
              <a:t>‹#›</a:t>
            </a:fld>
            <a:endParaRPr lang="en-US" dirty="0"/>
          </a:p>
        </p:txBody>
      </p:sp>
    </p:spTree>
    <p:extLst>
      <p:ext uri="{BB962C8B-B14F-4D97-AF65-F5344CB8AC3E}">
        <p14:creationId xmlns:p14="http://schemas.microsoft.com/office/powerpoint/2010/main" val="28919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956EB950-C3A9-4C37-9DD0-7DF4C66A3028}" type="slidenum">
              <a:rPr lang="en-US"/>
              <a:pPr>
                <a:defRPr/>
              </a:pPr>
              <a:t>‹#›</a:t>
            </a:fld>
            <a:endParaRPr lang="en-US" dirty="0"/>
          </a:p>
        </p:txBody>
      </p:sp>
    </p:spTree>
    <p:extLst>
      <p:ext uri="{BB962C8B-B14F-4D97-AF65-F5344CB8AC3E}">
        <p14:creationId xmlns:p14="http://schemas.microsoft.com/office/powerpoint/2010/main" val="664470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5CACEFC-7976-4A36-B767-E2045410F460}" type="slidenum">
              <a:rPr lang="en-US"/>
              <a:pPr>
                <a:defRPr/>
              </a:pPr>
              <a:t>‹#›</a:t>
            </a:fld>
            <a:endParaRPr lang="en-US" dirty="0"/>
          </a:p>
        </p:txBody>
      </p:sp>
    </p:spTree>
    <p:extLst>
      <p:ext uri="{BB962C8B-B14F-4D97-AF65-F5344CB8AC3E}">
        <p14:creationId xmlns:p14="http://schemas.microsoft.com/office/powerpoint/2010/main" val="3062728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DE85286-16FC-4920-B721-36B3BBF71B5E}" type="slidenum">
              <a:rPr lang="en-US"/>
              <a:pPr>
                <a:defRPr/>
              </a:pPr>
              <a:t>‹#›</a:t>
            </a:fld>
            <a:endParaRPr lang="en-US" dirty="0"/>
          </a:p>
        </p:txBody>
      </p:sp>
    </p:spTree>
    <p:extLst>
      <p:ext uri="{BB962C8B-B14F-4D97-AF65-F5344CB8AC3E}">
        <p14:creationId xmlns:p14="http://schemas.microsoft.com/office/powerpoint/2010/main" val="580330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4816EB4-59ED-4861-A9BB-AB99651766A0}" type="slidenum">
              <a:rPr lang="en-US"/>
              <a:pPr>
                <a:defRPr/>
              </a:pPr>
              <a:t>‹#›</a:t>
            </a:fld>
            <a:endParaRPr lang="en-US" dirty="0"/>
          </a:p>
        </p:txBody>
      </p:sp>
    </p:spTree>
    <p:extLst>
      <p:ext uri="{BB962C8B-B14F-4D97-AF65-F5344CB8AC3E}">
        <p14:creationId xmlns:p14="http://schemas.microsoft.com/office/powerpoint/2010/main" val="270384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352B872-FBBC-4587-8ADA-99076C9D5A9F}" type="slidenum">
              <a:rPr lang="en-US"/>
              <a:pPr>
                <a:defRPr/>
              </a:pPr>
              <a:t>‹#›</a:t>
            </a:fld>
            <a:endParaRPr lang="en-US" dirty="0"/>
          </a:p>
        </p:txBody>
      </p:sp>
    </p:spTree>
    <p:extLst>
      <p:ext uri="{BB962C8B-B14F-4D97-AF65-F5344CB8AC3E}">
        <p14:creationId xmlns:p14="http://schemas.microsoft.com/office/powerpoint/2010/main" val="314412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2FA41A3-3F6B-4661-9E5E-8DD777B018AE}" type="slidenum">
              <a:rPr lang="en-US"/>
              <a:pPr>
                <a:defRPr/>
              </a:pPr>
              <a:t>‹#›</a:t>
            </a:fld>
            <a:endParaRPr lang="en-US" dirty="0"/>
          </a:p>
        </p:txBody>
      </p:sp>
    </p:spTree>
    <p:extLst>
      <p:ext uri="{BB962C8B-B14F-4D97-AF65-F5344CB8AC3E}">
        <p14:creationId xmlns:p14="http://schemas.microsoft.com/office/powerpoint/2010/main" val="1960357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D2F25B0-5E9F-4503-B48A-B701A1839634}" type="slidenum">
              <a:rPr lang="en-US"/>
              <a:pPr>
                <a:defRPr/>
              </a:pPr>
              <a:t>‹#›</a:t>
            </a:fld>
            <a:endParaRPr lang="en-US" dirty="0"/>
          </a:p>
        </p:txBody>
      </p:sp>
    </p:spTree>
    <p:extLst>
      <p:ext uri="{BB962C8B-B14F-4D97-AF65-F5344CB8AC3E}">
        <p14:creationId xmlns:p14="http://schemas.microsoft.com/office/powerpoint/2010/main" val="1531824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C:\Documents and Settings\darrin.beckett\Desktop\KYTC%20logo%20vert_YellowWhite_08govduiweb.png"/>
          <p:cNvPicPr>
            <a:picLocks noChangeAspect="1" noChangeArrowheads="1"/>
          </p:cNvPicPr>
          <p:nvPr userDrawn="1"/>
        </p:nvPicPr>
        <p:blipFill>
          <a:blip r:embed="rId2" cstate="print"/>
          <a:srcRect/>
          <a:stretch>
            <a:fillRect/>
          </a:stretch>
        </p:blipFill>
        <p:spPr bwMode="auto">
          <a:xfrm>
            <a:off x="7502768" y="4877777"/>
            <a:ext cx="1143000" cy="1143000"/>
          </a:xfrm>
          <a:prstGeom prst="rect">
            <a:avLst/>
          </a:prstGeom>
          <a:noFill/>
        </p:spPr>
      </p:pic>
      <p:sp>
        <p:nvSpPr>
          <p:cNvPr id="5"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140330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1450720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1325" y="1524000"/>
            <a:ext cx="4046538"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24000"/>
            <a:ext cx="404812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3080405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1727297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descr="C:\Documents and Settings\darrin.beckett\Desktop\KYTC%20logo%20vert_YellowWhite_08govduiweb.png"/>
          <p:cNvPicPr>
            <a:picLocks noChangeAspect="1" noChangeArrowheads="1"/>
          </p:cNvPicPr>
          <p:nvPr userDrawn="1"/>
        </p:nvPicPr>
        <p:blipFill>
          <a:blip r:embed="rId2" cstate="print"/>
          <a:srcRect/>
          <a:stretch>
            <a:fillRect/>
          </a:stretch>
        </p:blipFill>
        <p:spPr bwMode="auto">
          <a:xfrm>
            <a:off x="7561385" y="4830885"/>
            <a:ext cx="1143000" cy="1143000"/>
          </a:xfrm>
          <a:prstGeom prst="rect">
            <a:avLst/>
          </a:prstGeom>
          <a:noFill/>
        </p:spPr>
      </p:pic>
      <p:sp>
        <p:nvSpPr>
          <p:cNvPr id="4"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1579863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C:\Documents and Settings\darrin.beckett\Desktop\KYTC%20logo%20vert_YellowWhite_08govduiweb.png"/>
          <p:cNvPicPr>
            <a:picLocks noChangeAspect="1" noChangeArrowheads="1"/>
          </p:cNvPicPr>
          <p:nvPr userDrawn="1"/>
        </p:nvPicPr>
        <p:blipFill>
          <a:blip r:embed="rId2" cstate="print"/>
          <a:srcRect/>
          <a:stretch>
            <a:fillRect/>
          </a:stretch>
        </p:blipFill>
        <p:spPr bwMode="auto">
          <a:xfrm>
            <a:off x="7561385" y="4795715"/>
            <a:ext cx="1143000" cy="1143000"/>
          </a:xfrm>
          <a:prstGeom prst="rect">
            <a:avLst/>
          </a:prstGeom>
          <a:noFill/>
        </p:spPr>
      </p:pic>
      <p:sp>
        <p:nvSpPr>
          <p:cNvPr id="3"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3552322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descr="C:\Documents and Settings\darrin.beckett\Desktop\KYTC%20logo%20vert_YellowWhite_08govduiweb.png"/>
          <p:cNvPicPr>
            <a:picLocks noChangeAspect="1" noChangeArrowheads="1"/>
          </p:cNvPicPr>
          <p:nvPr userDrawn="1"/>
        </p:nvPicPr>
        <p:blipFill>
          <a:blip r:embed="rId2" cstate="print"/>
          <a:srcRect/>
          <a:stretch>
            <a:fillRect/>
          </a:stretch>
        </p:blipFill>
        <p:spPr bwMode="auto">
          <a:xfrm>
            <a:off x="7584830" y="4783992"/>
            <a:ext cx="1143000" cy="1143000"/>
          </a:xfrm>
          <a:prstGeom prst="rect">
            <a:avLst/>
          </a:prstGeom>
          <a:noFill/>
        </p:spPr>
      </p:pic>
      <p:sp>
        <p:nvSpPr>
          <p:cNvPr id="4" name="Slide Number Placeholder 6"/>
          <p:cNvSpPr>
            <a:spLocks noGrp="1"/>
          </p:cNvSpPr>
          <p:nvPr>
            <p:ph type="sldNum" sz="quarter" idx="10"/>
          </p:nvPr>
        </p:nvSpPr>
        <p:spPr>
          <a:xfrm>
            <a:off x="3657600" y="6447817"/>
            <a:ext cx="2133600" cy="365125"/>
          </a:xfrm>
          <a:solidFill>
            <a:srgbClr val="FFFFFF"/>
          </a:solidFill>
        </p:spPr>
        <p:txBody>
          <a:bodyPr/>
          <a:lstStyle>
            <a:lvl1pPr>
              <a:defRPr>
                <a:solidFill>
                  <a:schemeClr val="tx1"/>
                </a:solidFill>
              </a:defRPr>
            </a:lvl1pPr>
          </a:lstStyle>
          <a:p>
            <a:fld id="{33B97E43-3E4D-49D0-86EF-D7A17617B1EA}" type="slidenum">
              <a:rPr lang="en-US" smtClean="0"/>
              <a:pPr/>
              <a:t>‹#›</a:t>
            </a:fld>
            <a:endParaRPr lang="en-US" dirty="0"/>
          </a:p>
        </p:txBody>
      </p:sp>
    </p:spTree>
    <p:extLst>
      <p:ext uri="{BB962C8B-B14F-4D97-AF65-F5344CB8AC3E}">
        <p14:creationId xmlns:p14="http://schemas.microsoft.com/office/powerpoint/2010/main" val="410250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41325" y="1524000"/>
            <a:ext cx="82470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16"/>
          <p:cNvSpPr>
            <a:spLocks noChangeArrowheads="1"/>
          </p:cNvSpPr>
          <p:nvPr userDrawn="1"/>
        </p:nvSpPr>
        <p:spPr bwMode="auto">
          <a:xfrm>
            <a:off x="0" y="-76200"/>
            <a:ext cx="9144000" cy="9906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029" name="Rectangle 17"/>
          <p:cNvSpPr>
            <a:spLocks noChangeArrowheads="1"/>
          </p:cNvSpPr>
          <p:nvPr userDrawn="1"/>
        </p:nvSpPr>
        <p:spPr bwMode="auto">
          <a:xfrm>
            <a:off x="0" y="835025"/>
            <a:ext cx="9144000" cy="793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0" name="Rectangle 19"/>
          <p:cNvSpPr>
            <a:spLocks noChangeArrowheads="1"/>
          </p:cNvSpPr>
          <p:nvPr userDrawn="1"/>
        </p:nvSpPr>
        <p:spPr bwMode="auto">
          <a:xfrm rot="10800000">
            <a:off x="0" y="914400"/>
            <a:ext cx="9144000" cy="304800"/>
          </a:xfrm>
          <a:prstGeom prst="rect">
            <a:avLst/>
          </a:prstGeom>
          <a:gradFill rotWithShape="1">
            <a:gsLst>
              <a:gs pos="0">
                <a:srgbClr val="203A5A"/>
              </a:gs>
              <a:gs pos="100000">
                <a:srgbClr val="467EC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21"/>
          <p:cNvSpPr>
            <a:spLocks noChangeArrowheads="1"/>
          </p:cNvSpPr>
          <p:nvPr userDrawn="1"/>
        </p:nvSpPr>
        <p:spPr bwMode="auto">
          <a:xfrm>
            <a:off x="0" y="6629400"/>
            <a:ext cx="9144000" cy="228600"/>
          </a:xfrm>
          <a:prstGeom prst="rect">
            <a:avLst/>
          </a:prstGeom>
          <a:solidFill>
            <a:srgbClr val="000000"/>
          </a:solidFill>
          <a:ln w="9525">
            <a:solidFill>
              <a:schemeClr val="tx1"/>
            </a:solidFill>
            <a:miter lim="800000"/>
            <a:headEnd/>
            <a:tailEnd/>
          </a:ln>
        </p:spPr>
        <p:txBody>
          <a:bodyPr wrap="none" anchor="ctr"/>
          <a:lstStyle/>
          <a:p>
            <a:endParaRPr lang="en-US"/>
          </a:p>
        </p:txBody>
      </p:sp>
      <p:pic>
        <p:nvPicPr>
          <p:cNvPr id="2" name="Picture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064502" y="5986956"/>
            <a:ext cx="1831848" cy="371856"/>
          </a:xfrm>
          <a:prstGeom prst="rect">
            <a:avLst/>
          </a:prstGeom>
        </p:spPr>
      </p:pic>
      <p:sp>
        <p:nvSpPr>
          <p:cNvPr id="3" name="Slide Number Placeholder 2"/>
          <p:cNvSpPr>
            <a:spLocks noGrp="1"/>
          </p:cNvSpPr>
          <p:nvPr>
            <p:ph type="sldNum" sz="quarter" idx="4"/>
          </p:nvPr>
        </p:nvSpPr>
        <p:spPr>
          <a:xfrm>
            <a:off x="3411166" y="62642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3B97E43-3E4D-49D0-86EF-D7A17617B1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8" r:id="rId1"/>
    <p:sldLayoutId id="2147484012" r:id="rId2"/>
    <p:sldLayoutId id="2147483986" r:id="rId3"/>
    <p:sldLayoutId id="2147483987" r:id="rId4"/>
    <p:sldLayoutId id="2147483988" r:id="rId5"/>
    <p:sldLayoutId id="2147483989" r:id="rId6"/>
    <p:sldLayoutId id="2147483990" r:id="rId7"/>
    <p:sldLayoutId id="2147483991" r:id="rId8"/>
    <p:sldLayoutId id="2147484011" r:id="rId9"/>
    <p:sldLayoutId id="2147484010" r:id="rId10"/>
    <p:sldLayoutId id="2147484009" r:id="rId11"/>
    <p:sldLayoutId id="2147483992" r:id="rId12"/>
    <p:sldLayoutId id="2147483993" r:id="rId13"/>
    <p:sldLayoutId id="2147483994" r:id="rId14"/>
    <p:sldLayoutId id="2147483995" r:id="rId15"/>
    <p:sldLayoutId id="2147483996" r:id="rId1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ahoma" charset="0"/>
        </a:defRPr>
      </a:lvl2pPr>
      <a:lvl3pPr algn="ctr" rtl="0" eaLnBrk="0" fontAlgn="base" hangingPunct="0">
        <a:spcBef>
          <a:spcPct val="0"/>
        </a:spcBef>
        <a:spcAft>
          <a:spcPct val="0"/>
        </a:spcAft>
        <a:defRPr sz="4000">
          <a:solidFill>
            <a:schemeClr val="bg1"/>
          </a:solidFill>
          <a:latin typeface="Tahoma" charset="0"/>
        </a:defRPr>
      </a:lvl3pPr>
      <a:lvl4pPr algn="ctr" rtl="0" eaLnBrk="0" fontAlgn="base" hangingPunct="0">
        <a:spcBef>
          <a:spcPct val="0"/>
        </a:spcBef>
        <a:spcAft>
          <a:spcPct val="0"/>
        </a:spcAft>
        <a:defRPr sz="4000">
          <a:solidFill>
            <a:schemeClr val="bg1"/>
          </a:solidFill>
          <a:latin typeface="Tahoma" charset="0"/>
        </a:defRPr>
      </a:lvl4pPr>
      <a:lvl5pPr algn="ctr" rtl="0" eaLnBrk="0" fontAlgn="base" hangingPunct="0">
        <a:spcBef>
          <a:spcPct val="0"/>
        </a:spcBef>
        <a:spcAft>
          <a:spcPct val="0"/>
        </a:spcAft>
        <a:defRPr sz="4000">
          <a:solidFill>
            <a:schemeClr val="bg1"/>
          </a:solidFill>
          <a:latin typeface="Tahoma" charset="0"/>
        </a:defRPr>
      </a:lvl5pPr>
      <a:lvl6pPr marL="457200" algn="ctr" rtl="0" eaLnBrk="0" fontAlgn="base" hangingPunct="0">
        <a:spcBef>
          <a:spcPct val="0"/>
        </a:spcBef>
        <a:spcAft>
          <a:spcPct val="0"/>
        </a:spcAft>
        <a:defRPr sz="4000">
          <a:solidFill>
            <a:schemeClr val="bg1"/>
          </a:solidFill>
          <a:latin typeface="Tahoma" charset="0"/>
        </a:defRPr>
      </a:lvl6pPr>
      <a:lvl7pPr marL="914400" algn="ctr" rtl="0" eaLnBrk="0" fontAlgn="base" hangingPunct="0">
        <a:spcBef>
          <a:spcPct val="0"/>
        </a:spcBef>
        <a:spcAft>
          <a:spcPct val="0"/>
        </a:spcAft>
        <a:defRPr sz="4000">
          <a:solidFill>
            <a:schemeClr val="bg1"/>
          </a:solidFill>
          <a:latin typeface="Tahoma" charset="0"/>
        </a:defRPr>
      </a:lvl7pPr>
      <a:lvl8pPr marL="1371600" algn="ctr" rtl="0" eaLnBrk="0" fontAlgn="base" hangingPunct="0">
        <a:spcBef>
          <a:spcPct val="0"/>
        </a:spcBef>
        <a:spcAft>
          <a:spcPct val="0"/>
        </a:spcAft>
        <a:defRPr sz="4000">
          <a:solidFill>
            <a:schemeClr val="bg1"/>
          </a:solidFill>
          <a:latin typeface="Tahoma" charset="0"/>
        </a:defRPr>
      </a:lvl8pPr>
      <a:lvl9pPr marL="1828800" algn="ctr" rtl="0" eaLnBrk="0" fontAlgn="base" hangingPunct="0">
        <a:spcBef>
          <a:spcPct val="0"/>
        </a:spcBef>
        <a:spcAft>
          <a:spcPct val="0"/>
        </a:spcAft>
        <a:defRPr sz="4000">
          <a:solidFill>
            <a:schemeClr val="bg1"/>
          </a:solidFill>
          <a:latin typeface="Tahoma" charset="0"/>
        </a:defRPr>
      </a:lvl9pPr>
    </p:titleStyle>
    <p:bodyStyle>
      <a:lvl1pPr marL="342900" indent="-342900" algn="l" rtl="0" eaLnBrk="0" fontAlgn="base" hangingPunct="0">
        <a:spcBef>
          <a:spcPct val="20000"/>
        </a:spcBef>
        <a:spcAft>
          <a:spcPct val="0"/>
        </a:spcAft>
        <a:buClr>
          <a:srgbClr val="800000"/>
        </a:buClr>
        <a:buSzPct val="95000"/>
        <a:buFont typeface="Wingdings" pitchFamily="2" charset="2"/>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latin typeface="Times New Roman" charset="0"/>
              </a:defRPr>
            </a:lvl1pPr>
          </a:lstStyle>
          <a:p>
            <a:pPr>
              <a:defRPr/>
            </a:pPr>
            <a:endParaRPr lang="en-US"/>
          </a:p>
        </p:txBody>
      </p:sp>
      <p:sp>
        <p:nvSpPr>
          <p:cNvPr id="430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latin typeface="Times New Roman" charset="0"/>
              </a:defRPr>
            </a:lvl1pPr>
          </a:lstStyle>
          <a:p>
            <a:pPr>
              <a:defRPr/>
            </a:pPr>
            <a:endParaRPr lang="en-US"/>
          </a:p>
        </p:txBody>
      </p:sp>
      <p:sp>
        <p:nvSpPr>
          <p:cNvPr id="430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latin typeface="Times New Roman" charset="0"/>
              </a:defRPr>
            </a:lvl1pPr>
          </a:lstStyle>
          <a:p>
            <a:pPr>
              <a:defRPr/>
            </a:pPr>
            <a:fld id="{808565AA-21B5-446B-9177-9243D7287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3B97E43-3E4D-49D0-86EF-D7A17617B1EA}" type="slidenum">
              <a:rPr lang="en-US" smtClean="0"/>
              <a:pPr/>
              <a:t>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013" y="2559374"/>
            <a:ext cx="6454588" cy="2743200"/>
          </a:xfrm>
          <a:prstGeom prst="rect">
            <a:avLst/>
          </a:prstGeom>
        </p:spPr>
      </p:pic>
      <p:sp>
        <p:nvSpPr>
          <p:cNvPr id="6" name="Rectangle 4"/>
          <p:cNvSpPr txBox="1">
            <a:spLocks noChangeArrowheads="1"/>
          </p:cNvSpPr>
          <p:nvPr/>
        </p:nvSpPr>
        <p:spPr bwMode="auto">
          <a:xfrm>
            <a:off x="150125" y="-83261"/>
            <a:ext cx="9038360" cy="657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SzPct val="95000"/>
              <a:buFont typeface="Wingdings" pitchFamily="2" charset="2"/>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buFont typeface="Wingdings" pitchFamily="2" charset="2"/>
              <a:buNone/>
            </a:pPr>
            <a:r>
              <a:rPr lang="en-US" sz="2400" b="1" i="1" kern="0" dirty="0" smtClean="0">
                <a:solidFill>
                  <a:schemeClr val="bg1"/>
                </a:solidFill>
                <a:latin typeface="+mj-lt"/>
              </a:rPr>
              <a:t>Large-Diameter Pipe Pile Installation </a:t>
            </a:r>
          </a:p>
          <a:p>
            <a:pPr algn="ctr">
              <a:buFont typeface="Wingdings" pitchFamily="2" charset="2"/>
              <a:buNone/>
            </a:pPr>
            <a:r>
              <a:rPr lang="en-US" sz="2400" b="1" i="1" kern="0" dirty="0" smtClean="0">
                <a:solidFill>
                  <a:schemeClr val="bg1"/>
                </a:solidFill>
                <a:latin typeface="+mj-lt"/>
              </a:rPr>
              <a:t>at Kentucky Lake</a:t>
            </a:r>
          </a:p>
          <a:p>
            <a:pPr algn="ctr">
              <a:buFont typeface="Wingdings" pitchFamily="2" charset="2"/>
              <a:buNone/>
            </a:pPr>
            <a:endParaRPr lang="en-US" sz="2000" b="1" i="1" kern="0" dirty="0" smtClean="0">
              <a:latin typeface="+mj-lt"/>
            </a:endParaRPr>
          </a:p>
          <a:p>
            <a:pPr algn="ctr">
              <a:buFont typeface="Wingdings" pitchFamily="2" charset="2"/>
              <a:buNone/>
            </a:pPr>
            <a:endParaRPr lang="en-US" sz="2000" b="1" i="1" kern="0" dirty="0" smtClean="0">
              <a:latin typeface="+mj-lt"/>
            </a:endParaRPr>
          </a:p>
          <a:p>
            <a:pPr algn="ctr">
              <a:buFont typeface="Wingdings" pitchFamily="2" charset="2"/>
              <a:buNone/>
            </a:pPr>
            <a:r>
              <a:rPr lang="en-US" sz="2000" b="1" i="1" kern="0" dirty="0" smtClean="0">
                <a:latin typeface="+mj-lt"/>
              </a:rPr>
              <a:t>47th Annual STGEC </a:t>
            </a:r>
          </a:p>
          <a:p>
            <a:pPr algn="ctr">
              <a:buFont typeface="Wingdings" pitchFamily="2" charset="2"/>
              <a:buNone/>
            </a:pPr>
            <a:r>
              <a:rPr lang="en-US" sz="2000" b="1" i="1" kern="0" dirty="0" smtClean="0">
                <a:latin typeface="+mj-lt"/>
              </a:rPr>
              <a:t>Biloxi, Mississippi – November 7-10, 2016</a:t>
            </a:r>
          </a:p>
          <a:p>
            <a:pPr algn="ctr">
              <a:buFont typeface="Wingdings" pitchFamily="2" charset="2"/>
              <a:buNone/>
            </a:pPr>
            <a:endParaRPr lang="en-US" sz="2800" b="1" i="1" kern="0" dirty="0" smtClean="0">
              <a:latin typeface="+mj-lt"/>
            </a:endParaRPr>
          </a:p>
          <a:p>
            <a:pPr algn="ctr">
              <a:buFont typeface="Wingdings" pitchFamily="2" charset="2"/>
              <a:buNone/>
            </a:pPr>
            <a:endParaRPr lang="en-US" sz="2800" b="1" i="1" kern="0" dirty="0" smtClean="0">
              <a:latin typeface="+mj-lt"/>
            </a:endParaRPr>
          </a:p>
          <a:p>
            <a:pPr algn="ctr">
              <a:buFont typeface="Wingdings" pitchFamily="2" charset="2"/>
              <a:buNone/>
            </a:pPr>
            <a:endParaRPr lang="en-US" sz="2800" b="1" i="1" kern="0" dirty="0" smtClean="0">
              <a:latin typeface="+mj-lt"/>
            </a:endParaRPr>
          </a:p>
          <a:p>
            <a:pPr algn="ctr">
              <a:buFont typeface="Wingdings" pitchFamily="2" charset="2"/>
              <a:buNone/>
            </a:pPr>
            <a:endParaRPr lang="en-US" sz="2000" b="1" i="1" kern="0" dirty="0">
              <a:latin typeface="+mj-lt"/>
            </a:endParaRPr>
          </a:p>
          <a:p>
            <a:pPr algn="ctr">
              <a:buFont typeface="Wingdings" pitchFamily="2" charset="2"/>
              <a:buNone/>
            </a:pPr>
            <a:endParaRPr lang="en-US" sz="2000" b="1" i="1" kern="0" dirty="0" smtClean="0">
              <a:latin typeface="+mj-lt"/>
            </a:endParaRPr>
          </a:p>
          <a:p>
            <a:pPr algn="ctr">
              <a:buFont typeface="Wingdings" pitchFamily="2" charset="2"/>
              <a:buNone/>
            </a:pPr>
            <a:endParaRPr lang="en-US" sz="2000" b="1" i="1" kern="0" dirty="0" smtClean="0">
              <a:latin typeface="+mj-lt"/>
            </a:endParaRPr>
          </a:p>
          <a:p>
            <a:pPr algn="ctr">
              <a:buFont typeface="Wingdings" pitchFamily="2" charset="2"/>
              <a:buNone/>
            </a:pPr>
            <a:endParaRPr lang="en-US" sz="2000" b="1" i="1" kern="0" dirty="0">
              <a:latin typeface="+mj-lt"/>
            </a:endParaRPr>
          </a:p>
          <a:p>
            <a:pPr algn="ctr">
              <a:buFont typeface="Wingdings" pitchFamily="2" charset="2"/>
              <a:buNone/>
            </a:pPr>
            <a:r>
              <a:rPr lang="en-US" sz="2000" b="1" i="1" kern="0" dirty="0" smtClean="0">
                <a:latin typeface="+mj-lt"/>
              </a:rPr>
              <a:t>Presented by:</a:t>
            </a:r>
          </a:p>
          <a:p>
            <a:pPr algn="ctr">
              <a:buFont typeface="Wingdings" pitchFamily="2" charset="2"/>
              <a:buNone/>
            </a:pPr>
            <a:r>
              <a:rPr lang="en-US" sz="2000" b="1" i="1" kern="0" dirty="0" smtClean="0">
                <a:latin typeface="+mj-lt"/>
              </a:rPr>
              <a:t>Darrin Beckett – KYTC</a:t>
            </a:r>
          </a:p>
          <a:p>
            <a:pPr algn="ctr">
              <a:buFont typeface="Wingdings" pitchFamily="2" charset="2"/>
              <a:buNone/>
            </a:pPr>
            <a:r>
              <a:rPr lang="en-US" sz="2000" b="1" i="1" kern="0" dirty="0" smtClean="0">
                <a:latin typeface="+mj-lt"/>
              </a:rPr>
              <a:t>Ron Ebelhar – Terracon Consultants</a:t>
            </a:r>
            <a:endParaRPr lang="en-US" sz="2000" b="1" i="1" kern="0" dirty="0">
              <a:latin typeface="+mj-lt"/>
            </a:endParaRPr>
          </a:p>
        </p:txBody>
      </p:sp>
    </p:spTree>
    <p:extLst>
      <p:ext uri="{BB962C8B-B14F-4D97-AF65-F5344CB8AC3E}">
        <p14:creationId xmlns:p14="http://schemas.microsoft.com/office/powerpoint/2010/main" val="6206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a:xfrm>
            <a:off x="-106326" y="0"/>
            <a:ext cx="9250325" cy="861237"/>
          </a:xfrm>
        </p:spPr>
        <p:txBody>
          <a:bodyPr/>
          <a:lstStyle/>
          <a:p>
            <a:r>
              <a:rPr lang="en-US" altLang="en-US" sz="2800" dirty="0" smtClean="0"/>
              <a:t>Load Test Program Results</a:t>
            </a:r>
          </a:p>
        </p:txBody>
      </p:sp>
      <p:pic>
        <p:nvPicPr>
          <p:cNvPr id="14342"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1387474"/>
            <a:ext cx="2799316" cy="496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2"/>
          <p:cNvSpPr txBox="1">
            <a:spLocks/>
          </p:cNvSpPr>
          <p:nvPr/>
        </p:nvSpPr>
        <p:spPr>
          <a:xfrm>
            <a:off x="3657600" y="6447817"/>
            <a:ext cx="2133600" cy="365125"/>
          </a:xfrm>
          <a:prstGeom prst="rect">
            <a:avLst/>
          </a:prstGeom>
          <a:solidFill>
            <a:srgbClr val="FFFFFF"/>
          </a:solidFill>
        </p:spPr>
        <p:txBody>
          <a:bodyPr vert="horz" lIns="91440" tIns="45720" rIns="91440" bIns="45720" rtlCol="0" anchor="ctr"/>
          <a:lstStyle>
            <a:defPPr>
              <a:defRPr lang="en-US"/>
            </a:defPPr>
            <a:lvl1pPr algn="ctr" rtl="0" eaLnBrk="0" fontAlgn="base" hangingPunct="0">
              <a:spcBef>
                <a:spcPct val="20000"/>
              </a:spcBef>
              <a:spcAft>
                <a:spcPct val="0"/>
              </a:spcAft>
              <a:buClr>
                <a:srgbClr val="800000"/>
              </a:buClr>
              <a:buSzPct val="95000"/>
              <a:buFont typeface="Wingdings" pitchFamily="2" charset="2"/>
              <a:defRPr sz="1200" kern="1200">
                <a:solidFill>
                  <a:schemeClr val="tx1"/>
                </a:solidFill>
                <a:latin typeface="Times New Roman" pitchFamily="18" charset="0"/>
                <a:ea typeface="+mn-ea"/>
                <a:cs typeface="+mn-cs"/>
              </a:defRPr>
            </a:lvl1pPr>
            <a:lvl2pPr marL="4572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2pPr>
            <a:lvl3pPr marL="9144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3pPr>
            <a:lvl4pPr marL="13716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4pPr>
            <a:lvl5pPr marL="18288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33B97E43-3E4D-49D0-86EF-D7A17617B1EA}" type="slidenum">
              <a:rPr lang="en-US" smtClean="0"/>
              <a:pPr/>
              <a:t>10</a:t>
            </a:fld>
            <a:endParaRPr lang="en-US" dirty="0"/>
          </a:p>
        </p:txBody>
      </p:sp>
      <p:sp>
        <p:nvSpPr>
          <p:cNvPr id="7" name="TextBox 5"/>
          <p:cNvSpPr txBox="1">
            <a:spLocks noChangeArrowheads="1"/>
          </p:cNvSpPr>
          <p:nvPr/>
        </p:nvSpPr>
        <p:spPr bwMode="auto">
          <a:xfrm>
            <a:off x="2810053" y="1225800"/>
            <a:ext cx="632563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dirty="0">
                <a:latin typeface="Trebuchet MS" pitchFamily="34" charset="0"/>
              </a:rPr>
              <a:t>   </a:t>
            </a:r>
            <a:r>
              <a:rPr lang="en-US" altLang="en-US" sz="2400" dirty="0">
                <a:latin typeface="Trebuchet MS" pitchFamily="34" charset="0"/>
              </a:rPr>
              <a:t>Summary of </a:t>
            </a:r>
            <a:r>
              <a:rPr lang="en-US" altLang="en-US" sz="2400" dirty="0" smtClean="0">
                <a:latin typeface="Trebuchet MS" pitchFamily="34" charset="0"/>
              </a:rPr>
              <a:t>Results</a:t>
            </a:r>
          </a:p>
          <a:p>
            <a:pPr algn="ctr" eaLnBrk="1" hangingPunct="1">
              <a:spcBef>
                <a:spcPct val="0"/>
              </a:spcBef>
              <a:buFontTx/>
              <a:buNone/>
            </a:pPr>
            <a:endParaRPr lang="en-US" altLang="en-US" sz="1000" dirty="0" smtClean="0">
              <a:solidFill>
                <a:srgbClr val="003366"/>
              </a:solidFill>
              <a:latin typeface="Trebuchet MS" pitchFamily="34" charset="0"/>
            </a:endParaRPr>
          </a:p>
          <a:p>
            <a:pPr marL="342900" lvl="1" indent="-342900" algn="just" eaLnBrk="1" hangingPunct="1">
              <a:lnSpc>
                <a:spcPct val="140000"/>
              </a:lnSpc>
              <a:spcBef>
                <a:spcPct val="0"/>
              </a:spcBef>
              <a:buFont typeface="Wingdings" panose="05000000000000000000" pitchFamily="2" charset="2"/>
              <a:buChar char="§"/>
            </a:pPr>
            <a:r>
              <a:rPr lang="en-US" altLang="en-US" sz="2000" dirty="0" err="1">
                <a:solidFill>
                  <a:srgbClr val="003366"/>
                </a:solidFill>
                <a:latin typeface="Trebuchet MS" pitchFamily="34" charset="0"/>
              </a:rPr>
              <a:t>Menck</a:t>
            </a:r>
            <a:r>
              <a:rPr lang="en-US" altLang="en-US" sz="2000" dirty="0">
                <a:solidFill>
                  <a:srgbClr val="003366"/>
                </a:solidFill>
                <a:latin typeface="Trebuchet MS" pitchFamily="34" charset="0"/>
              </a:rPr>
              <a:t> MHU 800S Hammer used </a:t>
            </a:r>
            <a:r>
              <a:rPr lang="en-US" altLang="en-US" sz="2000" dirty="0" smtClean="0">
                <a:solidFill>
                  <a:srgbClr val="003366"/>
                </a:solidFill>
                <a:latin typeface="Trebuchet MS" pitchFamily="34" charset="0"/>
              </a:rPr>
              <a:t>successfully</a:t>
            </a:r>
          </a:p>
          <a:p>
            <a:pPr marL="342900" lvl="1" indent="-342900" algn="just" eaLnBrk="1" hangingPunct="1">
              <a:lnSpc>
                <a:spcPct val="140000"/>
              </a:lnSpc>
              <a:spcBef>
                <a:spcPct val="0"/>
              </a:spcBef>
              <a:buFont typeface="Wingdings" panose="05000000000000000000" pitchFamily="2" charset="2"/>
              <a:buChar char="§"/>
            </a:pPr>
            <a:r>
              <a:rPr lang="en-US" altLang="en-US" sz="2000" dirty="0">
                <a:solidFill>
                  <a:srgbClr val="003366"/>
                </a:solidFill>
                <a:latin typeface="Trebuchet MS" pitchFamily="34" charset="0"/>
              </a:rPr>
              <a:t>Constrictor Plate Functional for </a:t>
            </a:r>
            <a:r>
              <a:rPr lang="en-US" altLang="en-US" sz="2000" dirty="0" smtClean="0">
                <a:solidFill>
                  <a:srgbClr val="003366"/>
                </a:solidFill>
                <a:latin typeface="Trebuchet MS" pitchFamily="34" charset="0"/>
              </a:rPr>
              <a:t>plugging</a:t>
            </a:r>
          </a:p>
          <a:p>
            <a:pPr marL="342900" lvl="1" indent="-342900" algn="just" eaLnBrk="1" hangingPunct="1">
              <a:lnSpc>
                <a:spcPct val="140000"/>
              </a:lnSpc>
              <a:spcBef>
                <a:spcPct val="0"/>
              </a:spcBef>
              <a:buFont typeface="Wingdings" panose="05000000000000000000" pitchFamily="2" charset="2"/>
              <a:buChar char="§"/>
            </a:pPr>
            <a:r>
              <a:rPr lang="en-US" altLang="en-US" sz="2000" dirty="0" smtClean="0">
                <a:solidFill>
                  <a:srgbClr val="003366"/>
                </a:solidFill>
                <a:latin typeface="Trebuchet MS" pitchFamily="34" charset="0"/>
              </a:rPr>
              <a:t>Nominal Resistance achieved </a:t>
            </a:r>
            <a:r>
              <a:rPr lang="en-US" altLang="en-US" sz="2000" dirty="0">
                <a:solidFill>
                  <a:srgbClr val="003366"/>
                </a:solidFill>
                <a:latin typeface="Trebuchet MS" pitchFamily="34" charset="0"/>
              </a:rPr>
              <a:t>Near Estimated Tip </a:t>
            </a:r>
            <a:r>
              <a:rPr lang="en-US" altLang="en-US" sz="2000" dirty="0" smtClean="0">
                <a:solidFill>
                  <a:srgbClr val="003366"/>
                </a:solidFill>
                <a:latin typeface="Trebuchet MS" pitchFamily="34" charset="0"/>
              </a:rPr>
              <a:t>Elevations</a:t>
            </a:r>
            <a:r>
              <a:rPr lang="en-US" altLang="en-US" sz="2000" dirty="0">
                <a:solidFill>
                  <a:srgbClr val="003366"/>
                </a:solidFill>
                <a:latin typeface="Trebuchet MS" pitchFamily="34" charset="0"/>
              </a:rPr>
              <a:t> </a:t>
            </a:r>
            <a:r>
              <a:rPr lang="en-US" altLang="en-US" sz="2000" dirty="0" smtClean="0">
                <a:solidFill>
                  <a:srgbClr val="003366"/>
                </a:solidFill>
                <a:latin typeface="Trebuchet MS" pitchFamily="34" charset="0"/>
              </a:rPr>
              <a:t>but </a:t>
            </a:r>
            <a:r>
              <a:rPr lang="en-US" altLang="en-US" sz="2000" dirty="0">
                <a:solidFill>
                  <a:srgbClr val="003366"/>
                </a:solidFill>
                <a:latin typeface="Trebuchet MS" pitchFamily="34" charset="0"/>
              </a:rPr>
              <a:t>d</a:t>
            </a:r>
            <a:r>
              <a:rPr lang="en-US" altLang="en-US" sz="2000" dirty="0" smtClean="0">
                <a:solidFill>
                  <a:srgbClr val="003366"/>
                </a:solidFill>
                <a:latin typeface="Trebuchet MS" pitchFamily="34" charset="0"/>
              </a:rPr>
              <a:t>eeper </a:t>
            </a:r>
            <a:r>
              <a:rPr lang="en-US" altLang="en-US" sz="2000" dirty="0">
                <a:solidFill>
                  <a:srgbClr val="003366"/>
                </a:solidFill>
                <a:latin typeface="Trebuchet MS" pitchFamily="34" charset="0"/>
              </a:rPr>
              <a:t>p</a:t>
            </a:r>
            <a:r>
              <a:rPr lang="en-US" altLang="en-US" sz="2000" dirty="0" smtClean="0">
                <a:solidFill>
                  <a:srgbClr val="003366"/>
                </a:solidFill>
                <a:latin typeface="Trebuchet MS" pitchFamily="34" charset="0"/>
              </a:rPr>
              <a:t>enetrations achievable</a:t>
            </a:r>
          </a:p>
          <a:p>
            <a:pPr marL="342900" indent="-342900" algn="just" eaLnBrk="1" hangingPunct="1">
              <a:lnSpc>
                <a:spcPct val="140000"/>
              </a:lnSpc>
              <a:spcBef>
                <a:spcPct val="0"/>
              </a:spcBef>
              <a:buFont typeface="Wingdings" panose="05000000000000000000" pitchFamily="2" charset="2"/>
              <a:buChar char="§"/>
            </a:pPr>
            <a:r>
              <a:rPr lang="en-US" altLang="en-US" sz="2000" dirty="0" smtClean="0">
                <a:solidFill>
                  <a:srgbClr val="003366"/>
                </a:solidFill>
                <a:latin typeface="Trebuchet MS" pitchFamily="34" charset="0"/>
              </a:rPr>
              <a:t>Resistance </a:t>
            </a:r>
            <a:r>
              <a:rPr lang="en-US" altLang="en-US" sz="2000" dirty="0">
                <a:solidFill>
                  <a:srgbClr val="003366"/>
                </a:solidFill>
                <a:latin typeface="Trebuchet MS" pitchFamily="34" charset="0"/>
              </a:rPr>
              <a:t>during pile </a:t>
            </a:r>
            <a:r>
              <a:rPr lang="en-US" altLang="en-US" sz="2000" dirty="0" smtClean="0">
                <a:solidFill>
                  <a:srgbClr val="003366"/>
                </a:solidFill>
                <a:latin typeface="Trebuchet MS" pitchFamily="34" charset="0"/>
              </a:rPr>
              <a:t>driving less </a:t>
            </a:r>
            <a:r>
              <a:rPr lang="en-US" altLang="en-US" sz="2000" dirty="0">
                <a:solidFill>
                  <a:srgbClr val="003366"/>
                </a:solidFill>
                <a:latin typeface="Trebuchet MS" pitchFamily="34" charset="0"/>
              </a:rPr>
              <a:t>than long-term static resistance </a:t>
            </a:r>
            <a:r>
              <a:rPr lang="en-US" altLang="en-US" sz="2000" dirty="0" smtClean="0">
                <a:solidFill>
                  <a:srgbClr val="003366"/>
                </a:solidFill>
                <a:latin typeface="Trebuchet MS" pitchFamily="34" charset="0"/>
              </a:rPr>
              <a:t>(</a:t>
            </a:r>
            <a:r>
              <a:rPr lang="en-US" altLang="en-US" sz="2000" dirty="0" smtClean="0">
                <a:solidFill>
                  <a:srgbClr val="003366"/>
                </a:solidFill>
                <a:latin typeface="Trebuchet MS" pitchFamily="34" charset="0"/>
                <a:cs typeface="Arial" panose="020B0604020202020204" pitchFamily="34" charset="0"/>
              </a:rPr>
              <a:t>~</a:t>
            </a:r>
            <a:r>
              <a:rPr lang="en-US" altLang="en-US" sz="2000" dirty="0" smtClean="0">
                <a:solidFill>
                  <a:srgbClr val="003366"/>
                </a:solidFill>
                <a:latin typeface="Trebuchet MS" pitchFamily="34" charset="0"/>
              </a:rPr>
              <a:t>40</a:t>
            </a:r>
            <a:r>
              <a:rPr lang="en-US" altLang="en-US" sz="2000" dirty="0">
                <a:solidFill>
                  <a:srgbClr val="003366"/>
                </a:solidFill>
                <a:latin typeface="Trebuchet MS" pitchFamily="34" charset="0"/>
              </a:rPr>
              <a:t>% -</a:t>
            </a:r>
            <a:r>
              <a:rPr lang="en-US" altLang="en-US" sz="2000" dirty="0" smtClean="0">
                <a:solidFill>
                  <a:srgbClr val="003366"/>
                </a:solidFill>
                <a:latin typeface="Trebuchet MS" pitchFamily="34" charset="0"/>
              </a:rPr>
              <a:t> </a:t>
            </a:r>
            <a:r>
              <a:rPr lang="en-US" altLang="en-US" sz="2000" dirty="0">
                <a:solidFill>
                  <a:srgbClr val="003366"/>
                </a:solidFill>
                <a:latin typeface="Trebuchet MS" pitchFamily="34" charset="0"/>
              </a:rPr>
              <a:t>80%, </a:t>
            </a:r>
            <a:r>
              <a:rPr lang="en-US" altLang="en-US" sz="2000" dirty="0" smtClean="0">
                <a:solidFill>
                  <a:srgbClr val="003366"/>
                </a:solidFill>
                <a:latin typeface="Trebuchet MS" pitchFamily="34" charset="0"/>
              </a:rPr>
              <a:t>typically </a:t>
            </a:r>
            <a:r>
              <a:rPr lang="en-US" altLang="en-US" sz="2000" dirty="0" smtClean="0">
                <a:solidFill>
                  <a:srgbClr val="003366"/>
                </a:solidFill>
                <a:latin typeface="Trebuchet MS" pitchFamily="34" charset="0"/>
                <a:cs typeface="Arial" panose="020B0604020202020204" pitchFamily="34" charset="0"/>
              </a:rPr>
              <a:t>≈</a:t>
            </a:r>
            <a:r>
              <a:rPr lang="en-US" altLang="en-US" sz="2000" dirty="0" smtClean="0">
                <a:solidFill>
                  <a:srgbClr val="003366"/>
                </a:solidFill>
                <a:latin typeface="Trebuchet MS" pitchFamily="34" charset="0"/>
              </a:rPr>
              <a:t> </a:t>
            </a:r>
            <a:r>
              <a:rPr lang="en-US" altLang="en-US" sz="2000" dirty="0">
                <a:solidFill>
                  <a:srgbClr val="003366"/>
                </a:solidFill>
                <a:latin typeface="Trebuchet MS" pitchFamily="34" charset="0"/>
              </a:rPr>
              <a:t>70</a:t>
            </a:r>
            <a:r>
              <a:rPr lang="en-US" altLang="en-US" sz="2000" dirty="0" smtClean="0">
                <a:solidFill>
                  <a:srgbClr val="003366"/>
                </a:solidFill>
                <a:latin typeface="Trebuchet MS" pitchFamily="34" charset="0"/>
              </a:rPr>
              <a:t>%)</a:t>
            </a:r>
          </a:p>
          <a:p>
            <a:pPr marL="342900" indent="-342900" algn="just" eaLnBrk="1" hangingPunct="1">
              <a:lnSpc>
                <a:spcPct val="140000"/>
              </a:lnSpc>
              <a:spcBef>
                <a:spcPct val="0"/>
              </a:spcBef>
              <a:buFont typeface="Wingdings" panose="05000000000000000000" pitchFamily="2" charset="2"/>
              <a:buChar char="§"/>
            </a:pPr>
            <a:r>
              <a:rPr lang="en-US" altLang="en-US" sz="2000" dirty="0">
                <a:solidFill>
                  <a:srgbClr val="003366"/>
                </a:solidFill>
                <a:latin typeface="Trebuchet MS" pitchFamily="34" charset="0"/>
              </a:rPr>
              <a:t>Recommendations developed for production </a:t>
            </a:r>
            <a:r>
              <a:rPr lang="en-US" altLang="en-US" sz="2000" dirty="0" smtClean="0">
                <a:solidFill>
                  <a:srgbClr val="003366"/>
                </a:solidFill>
                <a:latin typeface="Trebuchet MS" pitchFamily="34" charset="0"/>
              </a:rPr>
              <a:t>pile </a:t>
            </a:r>
            <a:r>
              <a:rPr lang="en-US" altLang="en-US" sz="2000" dirty="0">
                <a:solidFill>
                  <a:srgbClr val="003366"/>
                </a:solidFill>
                <a:latin typeface="Trebuchet MS" pitchFamily="34" charset="0"/>
              </a:rPr>
              <a:t>verification test program </a:t>
            </a:r>
            <a:endParaRPr lang="en-US" altLang="en-US" sz="2000" dirty="0" smtClean="0">
              <a:solidFill>
                <a:srgbClr val="003366"/>
              </a:solidFill>
              <a:latin typeface="Trebuchet MS" pitchFamily="34" charset="0"/>
            </a:endParaRPr>
          </a:p>
          <a:p>
            <a:pPr marL="800100" lvl="1" indent="-342900" algn="just" eaLnBrk="1" hangingPunct="1">
              <a:lnSpc>
                <a:spcPct val="140000"/>
              </a:lnSpc>
              <a:spcBef>
                <a:spcPct val="0"/>
              </a:spcBef>
              <a:buFont typeface="Wingdings" panose="05000000000000000000" pitchFamily="2" charset="2"/>
              <a:buChar char="§"/>
            </a:pPr>
            <a:r>
              <a:rPr lang="en-US" altLang="en-US" sz="1800" dirty="0">
                <a:solidFill>
                  <a:srgbClr val="003366"/>
                </a:solidFill>
                <a:latin typeface="Trebuchet MS" pitchFamily="34" charset="0"/>
              </a:rPr>
              <a:t>Dynamic Pile Testing </a:t>
            </a:r>
            <a:r>
              <a:rPr lang="en-US" altLang="en-US" sz="1800" dirty="0" smtClean="0">
                <a:solidFill>
                  <a:srgbClr val="003366"/>
                </a:solidFill>
                <a:latin typeface="Trebuchet MS" pitchFamily="34" charset="0"/>
              </a:rPr>
              <a:t>required</a:t>
            </a:r>
          </a:p>
          <a:p>
            <a:pPr marL="800100" lvl="1" indent="-342900" algn="just" eaLnBrk="1" hangingPunct="1">
              <a:lnSpc>
                <a:spcPct val="140000"/>
              </a:lnSpc>
              <a:spcBef>
                <a:spcPct val="0"/>
              </a:spcBef>
              <a:buFont typeface="Wingdings" panose="05000000000000000000" pitchFamily="2" charset="2"/>
              <a:buChar char="§"/>
            </a:pPr>
            <a:r>
              <a:rPr lang="en-US" altLang="en-US" sz="1800" dirty="0">
                <a:solidFill>
                  <a:srgbClr val="003366"/>
                </a:solidFill>
                <a:latin typeface="Trebuchet MS" pitchFamily="34" charset="0"/>
              </a:rPr>
              <a:t>Longer-term pile restrikes required</a:t>
            </a:r>
          </a:p>
          <a:p>
            <a:pPr marL="342900" indent="-342900" eaLnBrk="1" hangingPunct="1">
              <a:spcBef>
                <a:spcPct val="0"/>
              </a:spcBef>
              <a:buFont typeface="Wingdings" panose="05000000000000000000" pitchFamily="2" charset="2"/>
              <a:buChar char="§"/>
            </a:pPr>
            <a:endParaRPr lang="en-US" altLang="en-US" sz="1600" dirty="0">
              <a:solidFill>
                <a:srgbClr val="003366"/>
              </a:solidFill>
              <a:latin typeface="Trebuchet MS" pitchFamily="34" charset="0"/>
            </a:endParaRPr>
          </a:p>
          <a:p>
            <a:pPr marL="342900" indent="-342900" eaLnBrk="1" hangingPunct="1">
              <a:spcBef>
                <a:spcPct val="0"/>
              </a:spcBef>
              <a:buFont typeface="Wingdings" panose="05000000000000000000" pitchFamily="2" charset="2"/>
              <a:buChar char="§"/>
            </a:pPr>
            <a:endParaRPr lang="en-US" altLang="en-US" sz="1400" dirty="0" smtClean="0">
              <a:solidFill>
                <a:srgbClr val="003366"/>
              </a:solidFill>
              <a:latin typeface="Trebuchet MS" pitchFamily="34" charset="0"/>
            </a:endParaRPr>
          </a:p>
        </p:txBody>
      </p:sp>
    </p:spTree>
    <p:extLst>
      <p:ext uri="{BB962C8B-B14F-4D97-AF65-F5344CB8AC3E}">
        <p14:creationId xmlns:p14="http://schemas.microsoft.com/office/powerpoint/2010/main" val="1778511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72" y="0"/>
            <a:ext cx="10484526" cy="7219940"/>
          </a:xfrm>
          <a:prstGeom prst="rect">
            <a:avLst/>
          </a:prstGeom>
        </p:spPr>
      </p:pic>
      <p:sp>
        <p:nvSpPr>
          <p:cNvPr id="2" name="Slide Number Placeholder 1"/>
          <p:cNvSpPr>
            <a:spLocks noGrp="1"/>
          </p:cNvSpPr>
          <p:nvPr>
            <p:ph type="sldNum" sz="quarter" idx="4294967295"/>
          </p:nvPr>
        </p:nvSpPr>
        <p:spPr>
          <a:xfrm>
            <a:off x="8776982" y="6467499"/>
            <a:ext cx="356207" cy="365125"/>
          </a:xfrm>
          <a:prstGeom prst="rect">
            <a:avLst/>
          </a:prstGeom>
        </p:spPr>
        <p:txBody>
          <a:bodyPr/>
          <a:lstStyle/>
          <a:p>
            <a:fld id="{C038B46D-69F0-6C4D-B6B2-D7AB4C0C657D}" type="slidenum">
              <a:rPr lang="en-US" smtClean="0"/>
              <a:pPr/>
              <a:t>11</a:t>
            </a:fld>
            <a:endParaRPr lang="en-US" dirty="0"/>
          </a:p>
        </p:txBody>
      </p:sp>
      <p:sp>
        <p:nvSpPr>
          <p:cNvPr id="4" name="TextBox 3"/>
          <p:cNvSpPr txBox="1"/>
          <p:nvPr/>
        </p:nvSpPr>
        <p:spPr>
          <a:xfrm>
            <a:off x="1768989" y="0"/>
            <a:ext cx="5109091" cy="646331"/>
          </a:xfrm>
          <a:prstGeom prst="rect">
            <a:avLst/>
          </a:prstGeom>
          <a:noFill/>
        </p:spPr>
        <p:txBody>
          <a:bodyPr wrap="none" rtlCol="0">
            <a:spAutoFit/>
          </a:bodyPr>
          <a:lstStyle/>
          <a:p>
            <a:pPr algn="r"/>
            <a:r>
              <a:rPr lang="en-US" sz="3600" dirty="0" smtClean="0">
                <a:solidFill>
                  <a:srgbClr val="FFFF00"/>
                </a:solidFill>
                <a:latin typeface="Arial" panose="020B0604020202020204" pitchFamily="34" charset="0"/>
                <a:cs typeface="Arial" panose="020B0604020202020204" pitchFamily="34" charset="0"/>
              </a:rPr>
              <a:t>4. Installation </a:t>
            </a:r>
            <a:r>
              <a:rPr lang="en-US" sz="3600" dirty="0" smtClean="0">
                <a:solidFill>
                  <a:srgbClr val="FFFF00"/>
                </a:solidFill>
                <a:latin typeface="Arial" panose="020B0604020202020204" pitchFamily="34" charset="0"/>
                <a:cs typeface="Arial" panose="020B0604020202020204" pitchFamily="34" charset="0"/>
              </a:rPr>
              <a:t>Sequence</a:t>
            </a:r>
            <a:endParaRPr lang="en-US" sz="3600"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2563279" y="6205889"/>
            <a:ext cx="2880917" cy="523220"/>
          </a:xfrm>
          <a:prstGeom prst="rect">
            <a:avLst/>
          </a:prstGeom>
          <a:noFill/>
        </p:spPr>
        <p:txBody>
          <a:bodyPr wrap="none" rtlCol="0">
            <a:spAutoFit/>
          </a:bodyPr>
          <a:lstStyle/>
          <a:p>
            <a:pPr algn="ctr"/>
            <a:r>
              <a:rPr lang="en-US" sz="2800" b="1" dirty="0" smtClean="0">
                <a:solidFill>
                  <a:srgbClr val="FFFF00"/>
                </a:solidFill>
                <a:latin typeface="Arial" panose="020B0604020202020204" pitchFamily="34" charset="0"/>
                <a:cs typeface="Arial" panose="020B0604020202020204" pitchFamily="34" charset="0"/>
              </a:rPr>
              <a:t>Driving test pile</a:t>
            </a:r>
            <a:endParaRPr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205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er5PileDriv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200931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9" fill="hold"/>
                                        <p:tgtEl>
                                          <p:spTgt spid="1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3"/>
                </p:tgtEl>
              </p:cMediaNode>
            </p:video>
            <p:seq concurrent="1" nextAc="seek">
              <p:cTn id="8" restart="whenNotActive" fill="hold" evtFilter="cancelBubble" nodeType="interactiveSeq">
                <p:stCondLst>
                  <p:cond evt="onClick" delay="0">
                    <p:tgtEl>
                      <p:spTgt spid="1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3"/>
                                        </p:tgtEl>
                                      </p:cBhvr>
                                    </p:cmd>
                                  </p:childTnLst>
                                </p:cTn>
                              </p:par>
                            </p:childTnLst>
                          </p:cTn>
                        </p:par>
                      </p:childTnLst>
                    </p:cTn>
                  </p:par>
                </p:childTnLst>
              </p:cTn>
              <p:nextCondLst>
                <p:cond evt="onClick" delay="0">
                  <p:tgtEl>
                    <p:spTgt spid="1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3B97E43-3E4D-49D0-86EF-D7A17617B1EA}" type="slidenum">
              <a:rPr lang="en-US" smtClean="0"/>
              <a:pPr/>
              <a:t>13</a:t>
            </a:fld>
            <a:endParaRPr lang="en-US" dirty="0"/>
          </a:p>
        </p:txBody>
      </p:sp>
      <p:pic>
        <p:nvPicPr>
          <p:cNvPr id="3" name="Picture 2"/>
          <p:cNvPicPr>
            <a:picLocks noChangeAspect="1"/>
          </p:cNvPicPr>
          <p:nvPr/>
        </p:nvPicPr>
        <p:blipFill rotWithShape="1">
          <a:blip r:embed="rId2"/>
          <a:srcRect t="7725" b="-11432"/>
          <a:stretch/>
        </p:blipFill>
        <p:spPr>
          <a:xfrm>
            <a:off x="140677" y="1377152"/>
            <a:ext cx="6940654" cy="5574891"/>
          </a:xfrm>
          <a:prstGeom prst="rect">
            <a:avLst/>
          </a:prstGeom>
        </p:spPr>
      </p:pic>
      <p:sp>
        <p:nvSpPr>
          <p:cNvPr id="5" name="Title 1"/>
          <p:cNvSpPr txBox="1">
            <a:spLocks/>
          </p:cNvSpPr>
          <p:nvPr/>
        </p:nvSpPr>
        <p:spPr>
          <a:xfrm>
            <a:off x="70339" y="0"/>
            <a:ext cx="9073661" cy="914400"/>
          </a:xfrm>
          <a:prstGeom prst="rect">
            <a:avLst/>
          </a:prstGeom>
        </p:spPr>
        <p:txBody>
          <a:bodyPr/>
          <a:lst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ahoma" charset="0"/>
              </a:defRPr>
            </a:lvl2pPr>
            <a:lvl3pPr algn="ctr" rtl="0" eaLnBrk="0" fontAlgn="base" hangingPunct="0">
              <a:spcBef>
                <a:spcPct val="0"/>
              </a:spcBef>
              <a:spcAft>
                <a:spcPct val="0"/>
              </a:spcAft>
              <a:defRPr sz="4000">
                <a:solidFill>
                  <a:schemeClr val="bg1"/>
                </a:solidFill>
                <a:latin typeface="Tahoma" charset="0"/>
              </a:defRPr>
            </a:lvl3pPr>
            <a:lvl4pPr algn="ctr" rtl="0" eaLnBrk="0" fontAlgn="base" hangingPunct="0">
              <a:spcBef>
                <a:spcPct val="0"/>
              </a:spcBef>
              <a:spcAft>
                <a:spcPct val="0"/>
              </a:spcAft>
              <a:defRPr sz="4000">
                <a:solidFill>
                  <a:schemeClr val="bg1"/>
                </a:solidFill>
                <a:latin typeface="Tahoma" charset="0"/>
              </a:defRPr>
            </a:lvl4pPr>
            <a:lvl5pPr algn="ctr" rtl="0" eaLnBrk="0" fontAlgn="base" hangingPunct="0">
              <a:spcBef>
                <a:spcPct val="0"/>
              </a:spcBef>
              <a:spcAft>
                <a:spcPct val="0"/>
              </a:spcAft>
              <a:defRPr sz="4000">
                <a:solidFill>
                  <a:schemeClr val="bg1"/>
                </a:solidFill>
                <a:latin typeface="Tahoma" charset="0"/>
              </a:defRPr>
            </a:lvl5pPr>
            <a:lvl6pPr marL="457200" algn="ctr" rtl="0" eaLnBrk="0" fontAlgn="base" hangingPunct="0">
              <a:spcBef>
                <a:spcPct val="0"/>
              </a:spcBef>
              <a:spcAft>
                <a:spcPct val="0"/>
              </a:spcAft>
              <a:defRPr sz="4000">
                <a:solidFill>
                  <a:schemeClr val="bg1"/>
                </a:solidFill>
                <a:latin typeface="Tahoma" charset="0"/>
              </a:defRPr>
            </a:lvl6pPr>
            <a:lvl7pPr marL="914400" algn="ctr" rtl="0" eaLnBrk="0" fontAlgn="base" hangingPunct="0">
              <a:spcBef>
                <a:spcPct val="0"/>
              </a:spcBef>
              <a:spcAft>
                <a:spcPct val="0"/>
              </a:spcAft>
              <a:defRPr sz="4000">
                <a:solidFill>
                  <a:schemeClr val="bg1"/>
                </a:solidFill>
                <a:latin typeface="Tahoma" charset="0"/>
              </a:defRPr>
            </a:lvl7pPr>
            <a:lvl8pPr marL="1371600" algn="ctr" rtl="0" eaLnBrk="0" fontAlgn="base" hangingPunct="0">
              <a:spcBef>
                <a:spcPct val="0"/>
              </a:spcBef>
              <a:spcAft>
                <a:spcPct val="0"/>
              </a:spcAft>
              <a:defRPr sz="4000">
                <a:solidFill>
                  <a:schemeClr val="bg1"/>
                </a:solidFill>
                <a:latin typeface="Tahoma" charset="0"/>
              </a:defRPr>
            </a:lvl8pPr>
            <a:lvl9pPr marL="1828800" algn="ctr" rtl="0" eaLnBrk="0" fontAlgn="base" hangingPunct="0">
              <a:spcBef>
                <a:spcPct val="0"/>
              </a:spcBef>
              <a:spcAft>
                <a:spcPct val="0"/>
              </a:spcAft>
              <a:defRPr sz="4000">
                <a:solidFill>
                  <a:schemeClr val="bg1"/>
                </a:solidFill>
                <a:latin typeface="Tahoma" charset="0"/>
              </a:defRPr>
            </a:lvl9pPr>
          </a:lstStyle>
          <a:p>
            <a:pPr>
              <a:buClrTx/>
              <a:buSzTx/>
              <a:buFontTx/>
            </a:pPr>
            <a:endParaRPr lang="en-US" sz="3600" kern="0" dirty="0"/>
          </a:p>
        </p:txBody>
      </p:sp>
      <p:sp>
        <p:nvSpPr>
          <p:cNvPr id="8" name="Title 1"/>
          <p:cNvSpPr txBox="1">
            <a:spLocks/>
          </p:cNvSpPr>
          <p:nvPr/>
        </p:nvSpPr>
        <p:spPr>
          <a:xfrm>
            <a:off x="70339" y="-178249"/>
            <a:ext cx="9073661" cy="1092649"/>
          </a:xfrm>
          <a:prstGeom prst="rect">
            <a:avLst/>
          </a:prstGeom>
        </p:spPr>
        <p:txBody>
          <a:bodyPr/>
          <a:lst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ahoma" charset="0"/>
              </a:defRPr>
            </a:lvl2pPr>
            <a:lvl3pPr algn="ctr" rtl="0" eaLnBrk="0" fontAlgn="base" hangingPunct="0">
              <a:spcBef>
                <a:spcPct val="0"/>
              </a:spcBef>
              <a:spcAft>
                <a:spcPct val="0"/>
              </a:spcAft>
              <a:defRPr sz="4000">
                <a:solidFill>
                  <a:schemeClr val="bg1"/>
                </a:solidFill>
                <a:latin typeface="Tahoma" charset="0"/>
              </a:defRPr>
            </a:lvl3pPr>
            <a:lvl4pPr algn="ctr" rtl="0" eaLnBrk="0" fontAlgn="base" hangingPunct="0">
              <a:spcBef>
                <a:spcPct val="0"/>
              </a:spcBef>
              <a:spcAft>
                <a:spcPct val="0"/>
              </a:spcAft>
              <a:defRPr sz="4000">
                <a:solidFill>
                  <a:schemeClr val="bg1"/>
                </a:solidFill>
                <a:latin typeface="Tahoma" charset="0"/>
              </a:defRPr>
            </a:lvl4pPr>
            <a:lvl5pPr algn="ctr" rtl="0" eaLnBrk="0" fontAlgn="base" hangingPunct="0">
              <a:spcBef>
                <a:spcPct val="0"/>
              </a:spcBef>
              <a:spcAft>
                <a:spcPct val="0"/>
              </a:spcAft>
              <a:defRPr sz="4000">
                <a:solidFill>
                  <a:schemeClr val="bg1"/>
                </a:solidFill>
                <a:latin typeface="Tahoma" charset="0"/>
              </a:defRPr>
            </a:lvl5pPr>
            <a:lvl6pPr marL="457200" algn="ctr" rtl="0" eaLnBrk="0" fontAlgn="base" hangingPunct="0">
              <a:spcBef>
                <a:spcPct val="0"/>
              </a:spcBef>
              <a:spcAft>
                <a:spcPct val="0"/>
              </a:spcAft>
              <a:defRPr sz="4000">
                <a:solidFill>
                  <a:schemeClr val="bg1"/>
                </a:solidFill>
                <a:latin typeface="Tahoma" charset="0"/>
              </a:defRPr>
            </a:lvl6pPr>
            <a:lvl7pPr marL="914400" algn="ctr" rtl="0" eaLnBrk="0" fontAlgn="base" hangingPunct="0">
              <a:spcBef>
                <a:spcPct val="0"/>
              </a:spcBef>
              <a:spcAft>
                <a:spcPct val="0"/>
              </a:spcAft>
              <a:defRPr sz="4000">
                <a:solidFill>
                  <a:schemeClr val="bg1"/>
                </a:solidFill>
                <a:latin typeface="Tahoma" charset="0"/>
              </a:defRPr>
            </a:lvl7pPr>
            <a:lvl8pPr marL="1371600" algn="ctr" rtl="0" eaLnBrk="0" fontAlgn="base" hangingPunct="0">
              <a:spcBef>
                <a:spcPct val="0"/>
              </a:spcBef>
              <a:spcAft>
                <a:spcPct val="0"/>
              </a:spcAft>
              <a:defRPr sz="4000">
                <a:solidFill>
                  <a:schemeClr val="bg1"/>
                </a:solidFill>
                <a:latin typeface="Tahoma" charset="0"/>
              </a:defRPr>
            </a:lvl8pPr>
            <a:lvl9pPr marL="1828800" algn="ctr" rtl="0" eaLnBrk="0" fontAlgn="base" hangingPunct="0">
              <a:spcBef>
                <a:spcPct val="0"/>
              </a:spcBef>
              <a:spcAft>
                <a:spcPct val="0"/>
              </a:spcAft>
              <a:defRPr sz="4000">
                <a:solidFill>
                  <a:schemeClr val="bg1"/>
                </a:solidFill>
                <a:latin typeface="Tahoma" charset="0"/>
              </a:defRPr>
            </a:lvl9pPr>
          </a:lstStyle>
          <a:p>
            <a:pPr marL="457200" indent="-457200">
              <a:buClrTx/>
              <a:buSzTx/>
              <a:buAutoNum type="arabicPeriod" startAt="5"/>
            </a:pPr>
            <a:r>
              <a:rPr lang="en-US" sz="3600" kern="0" dirty="0" smtClean="0"/>
              <a:t>  SETUP MAGNITUDE AND RATE</a:t>
            </a:r>
          </a:p>
          <a:p>
            <a:pPr>
              <a:buClrTx/>
              <a:buSzTx/>
              <a:buFontTx/>
            </a:pPr>
            <a:endParaRPr lang="en-US" sz="2000" kern="0" dirty="0"/>
          </a:p>
        </p:txBody>
      </p:sp>
      <p:sp>
        <p:nvSpPr>
          <p:cNvPr id="4" name="TextBox 3"/>
          <p:cNvSpPr txBox="1"/>
          <p:nvPr/>
        </p:nvSpPr>
        <p:spPr>
          <a:xfrm>
            <a:off x="7151670" y="1485900"/>
            <a:ext cx="1874636" cy="2899255"/>
          </a:xfrm>
          <a:prstGeom prst="rect">
            <a:avLst/>
          </a:prstGeom>
          <a:noFill/>
        </p:spPr>
        <p:txBody>
          <a:bodyPr wrap="square" rtlCol="0">
            <a:spAutoFit/>
          </a:bodyPr>
          <a:lstStyle/>
          <a:p>
            <a:pPr>
              <a:buClrTx/>
              <a:buSzTx/>
            </a:pPr>
            <a:r>
              <a:rPr lang="en-US" sz="1600" b="1" kern="0" dirty="0" smtClean="0">
                <a:latin typeface="Arial" panose="020B0604020202020204" pitchFamily="34" charset="0"/>
                <a:cs typeface="Arial" panose="020B0604020202020204" pitchFamily="34" charset="0"/>
              </a:rPr>
              <a:t>Pile K-3 </a:t>
            </a:r>
            <a:r>
              <a:rPr lang="en-US" sz="1600" b="1" kern="0" dirty="0">
                <a:latin typeface="Arial" panose="020B0604020202020204" pitchFamily="34" charset="0"/>
                <a:cs typeface="Arial" panose="020B0604020202020204" pitchFamily="34" charset="0"/>
              </a:rPr>
              <a:t>- 72-inch-diameter Pipe </a:t>
            </a:r>
            <a:r>
              <a:rPr lang="en-US" sz="1600" b="1" kern="0" dirty="0" smtClean="0">
                <a:latin typeface="Arial" panose="020B0604020202020204" pitchFamily="34" charset="0"/>
                <a:cs typeface="Arial" panose="020B0604020202020204" pitchFamily="34" charset="0"/>
              </a:rPr>
              <a:t>Pile -</a:t>
            </a:r>
            <a:endParaRPr lang="en-US" sz="1600" b="1" kern="0" dirty="0">
              <a:latin typeface="Arial" panose="020B0604020202020204" pitchFamily="34" charset="0"/>
              <a:cs typeface="Arial" panose="020B0604020202020204" pitchFamily="34" charset="0"/>
            </a:endParaRPr>
          </a:p>
          <a:p>
            <a:pPr>
              <a:buClrTx/>
              <a:buSzTx/>
            </a:pPr>
            <a:r>
              <a:rPr lang="en-US" sz="1600" b="1" dirty="0">
                <a:latin typeface="Arial" panose="020B0604020202020204" pitchFamily="34" charset="0"/>
                <a:cs typeface="Arial" panose="020B0604020202020204" pitchFamily="34" charset="0"/>
              </a:rPr>
              <a:t>Pseudo-Static Test Resistance and Calculated Static Geotechnical Resistance (API RP 2A Method)</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18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3B97E43-3E4D-49D0-86EF-D7A17617B1EA}" type="slidenum">
              <a:rPr lang="en-US" smtClean="0"/>
              <a:pPr/>
              <a:t>14</a:t>
            </a:fld>
            <a:endParaRPr lang="en-US" dirty="0"/>
          </a:p>
        </p:txBody>
      </p:sp>
      <p:sp>
        <p:nvSpPr>
          <p:cNvPr id="4" name="Title 1"/>
          <p:cNvSpPr txBox="1">
            <a:spLocks/>
          </p:cNvSpPr>
          <p:nvPr/>
        </p:nvSpPr>
        <p:spPr>
          <a:xfrm>
            <a:off x="1" y="0"/>
            <a:ext cx="9241970" cy="914400"/>
          </a:xfrm>
          <a:prstGeom prst="rect">
            <a:avLst/>
          </a:prstGeom>
        </p:spPr>
        <p:txBody>
          <a:bodyPr/>
          <a:lst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ahoma" charset="0"/>
              </a:defRPr>
            </a:lvl2pPr>
            <a:lvl3pPr algn="ctr" rtl="0" eaLnBrk="0" fontAlgn="base" hangingPunct="0">
              <a:spcBef>
                <a:spcPct val="0"/>
              </a:spcBef>
              <a:spcAft>
                <a:spcPct val="0"/>
              </a:spcAft>
              <a:defRPr sz="4000">
                <a:solidFill>
                  <a:schemeClr val="bg1"/>
                </a:solidFill>
                <a:latin typeface="Tahoma" charset="0"/>
              </a:defRPr>
            </a:lvl3pPr>
            <a:lvl4pPr algn="ctr" rtl="0" eaLnBrk="0" fontAlgn="base" hangingPunct="0">
              <a:spcBef>
                <a:spcPct val="0"/>
              </a:spcBef>
              <a:spcAft>
                <a:spcPct val="0"/>
              </a:spcAft>
              <a:defRPr sz="4000">
                <a:solidFill>
                  <a:schemeClr val="bg1"/>
                </a:solidFill>
                <a:latin typeface="Tahoma" charset="0"/>
              </a:defRPr>
            </a:lvl4pPr>
            <a:lvl5pPr algn="ctr" rtl="0" eaLnBrk="0" fontAlgn="base" hangingPunct="0">
              <a:spcBef>
                <a:spcPct val="0"/>
              </a:spcBef>
              <a:spcAft>
                <a:spcPct val="0"/>
              </a:spcAft>
              <a:defRPr sz="4000">
                <a:solidFill>
                  <a:schemeClr val="bg1"/>
                </a:solidFill>
                <a:latin typeface="Tahoma" charset="0"/>
              </a:defRPr>
            </a:lvl5pPr>
            <a:lvl6pPr marL="457200" algn="ctr" rtl="0" eaLnBrk="0" fontAlgn="base" hangingPunct="0">
              <a:spcBef>
                <a:spcPct val="0"/>
              </a:spcBef>
              <a:spcAft>
                <a:spcPct val="0"/>
              </a:spcAft>
              <a:defRPr sz="4000">
                <a:solidFill>
                  <a:schemeClr val="bg1"/>
                </a:solidFill>
                <a:latin typeface="Tahoma" charset="0"/>
              </a:defRPr>
            </a:lvl6pPr>
            <a:lvl7pPr marL="914400" algn="ctr" rtl="0" eaLnBrk="0" fontAlgn="base" hangingPunct="0">
              <a:spcBef>
                <a:spcPct val="0"/>
              </a:spcBef>
              <a:spcAft>
                <a:spcPct val="0"/>
              </a:spcAft>
              <a:defRPr sz="4000">
                <a:solidFill>
                  <a:schemeClr val="bg1"/>
                </a:solidFill>
                <a:latin typeface="Tahoma" charset="0"/>
              </a:defRPr>
            </a:lvl7pPr>
            <a:lvl8pPr marL="1371600" algn="ctr" rtl="0" eaLnBrk="0" fontAlgn="base" hangingPunct="0">
              <a:spcBef>
                <a:spcPct val="0"/>
              </a:spcBef>
              <a:spcAft>
                <a:spcPct val="0"/>
              </a:spcAft>
              <a:defRPr sz="4000">
                <a:solidFill>
                  <a:schemeClr val="bg1"/>
                </a:solidFill>
                <a:latin typeface="Tahoma" charset="0"/>
              </a:defRPr>
            </a:lvl8pPr>
            <a:lvl9pPr marL="1828800" algn="ctr" rtl="0" eaLnBrk="0" fontAlgn="base" hangingPunct="0">
              <a:spcBef>
                <a:spcPct val="0"/>
              </a:spcBef>
              <a:spcAft>
                <a:spcPct val="0"/>
              </a:spcAft>
              <a:defRPr sz="4000">
                <a:solidFill>
                  <a:schemeClr val="bg1"/>
                </a:solidFill>
                <a:latin typeface="Tahoma" charset="0"/>
              </a:defRPr>
            </a:lvl9pPr>
          </a:lstStyle>
          <a:p>
            <a:pPr>
              <a:buClrTx/>
              <a:buSzTx/>
              <a:buFontTx/>
            </a:pPr>
            <a:r>
              <a:rPr lang="en-US" sz="3200" kern="0" dirty="0" smtClean="0"/>
              <a:t>Setup Magnitude (72-inch-diameter Pipe Piles)</a:t>
            </a:r>
            <a:endParaRPr lang="en-US" sz="3200" kern="0" dirty="0"/>
          </a:p>
        </p:txBody>
      </p:sp>
      <p:pic>
        <p:nvPicPr>
          <p:cNvPr id="5" name="Picture 4"/>
          <p:cNvPicPr>
            <a:picLocks noChangeAspect="1"/>
          </p:cNvPicPr>
          <p:nvPr/>
        </p:nvPicPr>
        <p:blipFill>
          <a:blip r:embed="rId2"/>
          <a:stretch>
            <a:fillRect/>
          </a:stretch>
        </p:blipFill>
        <p:spPr>
          <a:xfrm>
            <a:off x="70339" y="1014693"/>
            <a:ext cx="6963507" cy="5047782"/>
          </a:xfrm>
          <a:prstGeom prst="rect">
            <a:avLst/>
          </a:prstGeom>
        </p:spPr>
      </p:pic>
    </p:spTree>
    <p:extLst>
      <p:ext uri="{BB962C8B-B14F-4D97-AF65-F5344CB8AC3E}">
        <p14:creationId xmlns:p14="http://schemas.microsoft.com/office/powerpoint/2010/main" val="3095964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3B97E43-3E4D-49D0-86EF-D7A17617B1EA}" type="slidenum">
              <a:rPr lang="en-US" smtClean="0"/>
              <a:pPr/>
              <a:t>15</a:t>
            </a:fld>
            <a:endParaRPr lang="en-US" dirty="0"/>
          </a:p>
        </p:txBody>
      </p:sp>
      <p:pic>
        <p:nvPicPr>
          <p:cNvPr id="3" name="Picture 2"/>
          <p:cNvPicPr>
            <a:picLocks noChangeAspect="1"/>
          </p:cNvPicPr>
          <p:nvPr/>
        </p:nvPicPr>
        <p:blipFill rotWithShape="1">
          <a:blip r:embed="rId2"/>
          <a:srcRect t="4428" b="-4428"/>
          <a:stretch/>
        </p:blipFill>
        <p:spPr>
          <a:xfrm>
            <a:off x="121462" y="1005841"/>
            <a:ext cx="7171968" cy="5212413"/>
          </a:xfrm>
          <a:prstGeom prst="rect">
            <a:avLst/>
          </a:prstGeom>
        </p:spPr>
      </p:pic>
      <p:sp>
        <p:nvSpPr>
          <p:cNvPr id="5" name="Title 1"/>
          <p:cNvSpPr txBox="1">
            <a:spLocks/>
          </p:cNvSpPr>
          <p:nvPr/>
        </p:nvSpPr>
        <p:spPr>
          <a:xfrm>
            <a:off x="1" y="0"/>
            <a:ext cx="9241970" cy="914400"/>
          </a:xfrm>
          <a:prstGeom prst="rect">
            <a:avLst/>
          </a:prstGeom>
        </p:spPr>
        <p:txBody>
          <a:bodyPr/>
          <a:lst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ahoma" charset="0"/>
              </a:defRPr>
            </a:lvl2pPr>
            <a:lvl3pPr algn="ctr" rtl="0" eaLnBrk="0" fontAlgn="base" hangingPunct="0">
              <a:spcBef>
                <a:spcPct val="0"/>
              </a:spcBef>
              <a:spcAft>
                <a:spcPct val="0"/>
              </a:spcAft>
              <a:defRPr sz="4000">
                <a:solidFill>
                  <a:schemeClr val="bg1"/>
                </a:solidFill>
                <a:latin typeface="Tahoma" charset="0"/>
              </a:defRPr>
            </a:lvl3pPr>
            <a:lvl4pPr algn="ctr" rtl="0" eaLnBrk="0" fontAlgn="base" hangingPunct="0">
              <a:spcBef>
                <a:spcPct val="0"/>
              </a:spcBef>
              <a:spcAft>
                <a:spcPct val="0"/>
              </a:spcAft>
              <a:defRPr sz="4000">
                <a:solidFill>
                  <a:schemeClr val="bg1"/>
                </a:solidFill>
                <a:latin typeface="Tahoma" charset="0"/>
              </a:defRPr>
            </a:lvl4pPr>
            <a:lvl5pPr algn="ctr" rtl="0" eaLnBrk="0" fontAlgn="base" hangingPunct="0">
              <a:spcBef>
                <a:spcPct val="0"/>
              </a:spcBef>
              <a:spcAft>
                <a:spcPct val="0"/>
              </a:spcAft>
              <a:defRPr sz="4000">
                <a:solidFill>
                  <a:schemeClr val="bg1"/>
                </a:solidFill>
                <a:latin typeface="Tahoma" charset="0"/>
              </a:defRPr>
            </a:lvl5pPr>
            <a:lvl6pPr marL="457200" algn="ctr" rtl="0" eaLnBrk="0" fontAlgn="base" hangingPunct="0">
              <a:spcBef>
                <a:spcPct val="0"/>
              </a:spcBef>
              <a:spcAft>
                <a:spcPct val="0"/>
              </a:spcAft>
              <a:defRPr sz="4000">
                <a:solidFill>
                  <a:schemeClr val="bg1"/>
                </a:solidFill>
                <a:latin typeface="Tahoma" charset="0"/>
              </a:defRPr>
            </a:lvl6pPr>
            <a:lvl7pPr marL="914400" algn="ctr" rtl="0" eaLnBrk="0" fontAlgn="base" hangingPunct="0">
              <a:spcBef>
                <a:spcPct val="0"/>
              </a:spcBef>
              <a:spcAft>
                <a:spcPct val="0"/>
              </a:spcAft>
              <a:defRPr sz="4000">
                <a:solidFill>
                  <a:schemeClr val="bg1"/>
                </a:solidFill>
                <a:latin typeface="Tahoma" charset="0"/>
              </a:defRPr>
            </a:lvl7pPr>
            <a:lvl8pPr marL="1371600" algn="ctr" rtl="0" eaLnBrk="0" fontAlgn="base" hangingPunct="0">
              <a:spcBef>
                <a:spcPct val="0"/>
              </a:spcBef>
              <a:spcAft>
                <a:spcPct val="0"/>
              </a:spcAft>
              <a:defRPr sz="4000">
                <a:solidFill>
                  <a:schemeClr val="bg1"/>
                </a:solidFill>
                <a:latin typeface="Tahoma" charset="0"/>
              </a:defRPr>
            </a:lvl8pPr>
            <a:lvl9pPr marL="1828800" algn="ctr" rtl="0" eaLnBrk="0" fontAlgn="base" hangingPunct="0">
              <a:spcBef>
                <a:spcPct val="0"/>
              </a:spcBef>
              <a:spcAft>
                <a:spcPct val="0"/>
              </a:spcAft>
              <a:defRPr sz="4000">
                <a:solidFill>
                  <a:schemeClr val="bg1"/>
                </a:solidFill>
                <a:latin typeface="Tahoma" charset="0"/>
              </a:defRPr>
            </a:lvl9pPr>
          </a:lstStyle>
          <a:p>
            <a:pPr>
              <a:buClrTx/>
              <a:buSzTx/>
              <a:buFontTx/>
            </a:pPr>
            <a:r>
              <a:rPr lang="en-US" sz="3200" kern="0" dirty="0" smtClean="0"/>
              <a:t>Setup Magnitude (72-inch-diameter Pipe Piles)</a:t>
            </a:r>
            <a:endParaRPr lang="en-US" sz="3200" kern="0" dirty="0"/>
          </a:p>
        </p:txBody>
      </p:sp>
    </p:spTree>
    <p:extLst>
      <p:ext uri="{BB962C8B-B14F-4D97-AF65-F5344CB8AC3E}">
        <p14:creationId xmlns:p14="http://schemas.microsoft.com/office/powerpoint/2010/main" val="56402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9" y="0"/>
            <a:ext cx="9073661" cy="914400"/>
          </a:xfrm>
        </p:spPr>
        <p:txBody>
          <a:bodyPr/>
          <a:lstStyle/>
          <a:p>
            <a:r>
              <a:rPr lang="en-US" sz="3600" dirty="0" smtClean="0"/>
              <a:t>Setup Rate (72-inch-diameter Pipe Piles)</a:t>
            </a:r>
            <a:endParaRPr lang="en-US" sz="3600" dirty="0"/>
          </a:p>
        </p:txBody>
      </p:sp>
      <p:sp>
        <p:nvSpPr>
          <p:cNvPr id="4" name="Slide Number Placeholder 3"/>
          <p:cNvSpPr>
            <a:spLocks noGrp="1"/>
          </p:cNvSpPr>
          <p:nvPr>
            <p:ph type="sldNum" sz="quarter" idx="10"/>
          </p:nvPr>
        </p:nvSpPr>
        <p:spPr/>
        <p:txBody>
          <a:bodyPr/>
          <a:lstStyle/>
          <a:p>
            <a:fld id="{33B97E43-3E4D-49D0-86EF-D7A17617B1EA}" type="slidenum">
              <a:rPr lang="en-US" smtClean="0"/>
              <a:pPr/>
              <a:t>16</a:t>
            </a:fld>
            <a:endParaRPr lang="en-US" dirty="0"/>
          </a:p>
        </p:txBody>
      </p:sp>
      <p:pic>
        <p:nvPicPr>
          <p:cNvPr id="6" name="Picture 5"/>
          <p:cNvPicPr>
            <a:picLocks noChangeAspect="1"/>
          </p:cNvPicPr>
          <p:nvPr/>
        </p:nvPicPr>
        <p:blipFill>
          <a:blip r:embed="rId2"/>
          <a:stretch>
            <a:fillRect/>
          </a:stretch>
        </p:blipFill>
        <p:spPr>
          <a:xfrm>
            <a:off x="70339" y="960621"/>
            <a:ext cx="7218484" cy="5226906"/>
          </a:xfrm>
          <a:prstGeom prst="rect">
            <a:avLst/>
          </a:prstGeom>
        </p:spPr>
      </p:pic>
    </p:spTree>
    <p:extLst>
      <p:ext uri="{BB962C8B-B14F-4D97-AF65-F5344CB8AC3E}">
        <p14:creationId xmlns:p14="http://schemas.microsoft.com/office/powerpoint/2010/main" val="170784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sz="2800" dirty="0" smtClean="0"/>
              <a:t>Setup Summary </a:t>
            </a:r>
            <a:r>
              <a:rPr lang="en-US" sz="2800" dirty="0"/>
              <a:t>(72-inch-diameter Pipe </a:t>
            </a:r>
            <a:r>
              <a:rPr lang="en-US" sz="2800" dirty="0" smtClean="0"/>
              <a:t>Piles with Plates)</a:t>
            </a:r>
            <a:endParaRPr lang="en-US" sz="2800" dirty="0"/>
          </a:p>
        </p:txBody>
      </p:sp>
      <p:sp>
        <p:nvSpPr>
          <p:cNvPr id="3" name="Content Placeholder 2"/>
          <p:cNvSpPr>
            <a:spLocks noGrp="1"/>
          </p:cNvSpPr>
          <p:nvPr>
            <p:ph idx="1"/>
          </p:nvPr>
        </p:nvSpPr>
        <p:spPr>
          <a:xfrm>
            <a:off x="1" y="1292469"/>
            <a:ext cx="9144000" cy="879232"/>
          </a:xfrm>
        </p:spPr>
        <p:txBody>
          <a:bodyPr/>
          <a:lstStyle/>
          <a:p>
            <a:pPr marL="0" indent="0" algn="ctr">
              <a:buNone/>
            </a:pPr>
            <a:r>
              <a:rPr lang="en-US" sz="2400" dirty="0" err="1" smtClean="0"/>
              <a:t>Statnamic</a:t>
            </a:r>
            <a:r>
              <a:rPr lang="en-US" sz="2400" dirty="0" smtClean="0"/>
              <a:t> Load Test Nominal Resistance:  ~ 2.2 x EOD Resistance </a:t>
            </a:r>
          </a:p>
          <a:p>
            <a:pPr marL="0" indent="0">
              <a:buNone/>
            </a:pPr>
            <a:endParaRPr lang="en-US" dirty="0"/>
          </a:p>
        </p:txBody>
      </p:sp>
      <p:sp>
        <p:nvSpPr>
          <p:cNvPr id="4" name="Slide Number Placeholder 3"/>
          <p:cNvSpPr>
            <a:spLocks noGrp="1"/>
          </p:cNvSpPr>
          <p:nvPr>
            <p:ph type="sldNum" sz="quarter" idx="10"/>
          </p:nvPr>
        </p:nvSpPr>
        <p:spPr/>
        <p:txBody>
          <a:bodyPr/>
          <a:lstStyle/>
          <a:p>
            <a:fld id="{33B97E43-3E4D-49D0-86EF-D7A17617B1EA}" type="slidenum">
              <a:rPr lang="en-US" smtClean="0"/>
              <a:pPr/>
              <a:t>17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35187002"/>
              </p:ext>
            </p:extLst>
          </p:nvPr>
        </p:nvGraphicFramePr>
        <p:xfrm>
          <a:off x="923192" y="1951894"/>
          <a:ext cx="6163407" cy="3193916"/>
        </p:xfrm>
        <a:graphic>
          <a:graphicData uri="http://schemas.openxmlformats.org/drawingml/2006/table">
            <a:tbl>
              <a:tblPr firstRow="1" bandRow="1">
                <a:tableStyleId>{073A0DAA-6AF3-43AB-8588-CEC1D06C72B9}</a:tableStyleId>
              </a:tblPr>
              <a:tblGrid>
                <a:gridCol w="2054469"/>
                <a:gridCol w="1931799"/>
                <a:gridCol w="2177139"/>
              </a:tblGrid>
              <a:tr h="1081040">
                <a:tc>
                  <a:txBody>
                    <a:bodyPr/>
                    <a:lstStyle/>
                    <a:p>
                      <a:pPr algn="ctr"/>
                      <a:r>
                        <a:rPr lang="en-US" dirty="0" smtClean="0"/>
                        <a:t>Elapsed</a:t>
                      </a:r>
                      <a:r>
                        <a:rPr lang="en-US" baseline="0" dirty="0" smtClean="0"/>
                        <a:t> </a:t>
                      </a:r>
                      <a:r>
                        <a:rPr lang="en-US" dirty="0" smtClean="0"/>
                        <a:t>Time after End Of</a:t>
                      </a:r>
                      <a:r>
                        <a:rPr lang="en-US" baseline="0" dirty="0" smtClean="0"/>
                        <a:t> </a:t>
                      </a:r>
                      <a:r>
                        <a:rPr lang="en-US" dirty="0" smtClean="0"/>
                        <a:t>Drive</a:t>
                      </a:r>
                      <a:r>
                        <a:rPr lang="en-US" baseline="0" dirty="0" smtClean="0"/>
                        <a:t> (EOD) - Restrikes</a:t>
                      </a:r>
                      <a:endParaRPr lang="en-US" dirty="0"/>
                    </a:p>
                  </a:txBody>
                  <a:tcPr/>
                </a:tc>
                <a:tc>
                  <a:txBody>
                    <a:bodyPr/>
                    <a:lstStyle/>
                    <a:p>
                      <a:pPr algn="ctr"/>
                      <a:r>
                        <a:rPr lang="en-US" dirty="0" smtClean="0"/>
                        <a:t>Minimum PDA Resistance / EOD</a:t>
                      </a:r>
                      <a:r>
                        <a:rPr lang="en-US" baseline="0" dirty="0" smtClean="0"/>
                        <a:t> Value</a:t>
                      </a:r>
                      <a:endParaRPr lang="en-US" dirty="0"/>
                    </a:p>
                  </a:txBody>
                  <a:tcPr/>
                </a:tc>
                <a:tc>
                  <a:txBody>
                    <a:bodyPr/>
                    <a:lstStyle/>
                    <a:p>
                      <a:pPr algn="ctr"/>
                      <a:r>
                        <a:rPr lang="en-US" smtClean="0"/>
                        <a:t>Maximum</a:t>
                      </a:r>
                      <a:r>
                        <a:rPr lang="en-US" baseline="0" smtClean="0"/>
                        <a:t> PDA Resistance </a:t>
                      </a:r>
                      <a:r>
                        <a:rPr lang="en-US" baseline="0" dirty="0" smtClean="0"/>
                        <a:t>/ EOD Value</a:t>
                      </a:r>
                      <a:endParaRPr lang="en-US" dirty="0"/>
                    </a:p>
                  </a:txBody>
                  <a:tcPr/>
                </a:tc>
              </a:tr>
              <a:tr h="501299">
                <a:tc>
                  <a:txBody>
                    <a:bodyPr/>
                    <a:lstStyle/>
                    <a:p>
                      <a:pPr algn="ctr"/>
                      <a:r>
                        <a:rPr lang="en-US" b="0" dirty="0" smtClean="0"/>
                        <a:t>72 </a:t>
                      </a:r>
                      <a:endParaRPr lang="en-US" b="0" dirty="0"/>
                    </a:p>
                  </a:txBody>
                  <a:tcPr/>
                </a:tc>
                <a:tc>
                  <a:txBody>
                    <a:bodyPr/>
                    <a:lstStyle/>
                    <a:p>
                      <a:pPr algn="ctr"/>
                      <a:r>
                        <a:rPr lang="en-US" b="0" dirty="0" smtClean="0"/>
                        <a:t>1.2</a:t>
                      </a:r>
                      <a:endParaRPr lang="en-US" b="0" dirty="0"/>
                    </a:p>
                  </a:txBody>
                  <a:tcPr/>
                </a:tc>
                <a:tc>
                  <a:txBody>
                    <a:bodyPr/>
                    <a:lstStyle/>
                    <a:p>
                      <a:pPr algn="ctr"/>
                      <a:r>
                        <a:rPr lang="en-US" b="0" dirty="0" smtClean="0"/>
                        <a:t>1.8</a:t>
                      </a:r>
                    </a:p>
                  </a:txBody>
                  <a:tcPr/>
                </a:tc>
              </a:tr>
              <a:tr h="501299">
                <a:tc>
                  <a:txBody>
                    <a:bodyPr/>
                    <a:lstStyle/>
                    <a:p>
                      <a:pPr algn="ctr"/>
                      <a:r>
                        <a:rPr lang="en-US" b="0" dirty="0" smtClean="0"/>
                        <a:t>96</a:t>
                      </a:r>
                      <a:endParaRPr lang="en-US" b="0" dirty="0"/>
                    </a:p>
                  </a:txBody>
                  <a:tcPr/>
                </a:tc>
                <a:tc>
                  <a:txBody>
                    <a:bodyPr/>
                    <a:lstStyle/>
                    <a:p>
                      <a:pPr algn="ctr"/>
                      <a:r>
                        <a:rPr lang="en-US" b="0" dirty="0" smtClean="0"/>
                        <a:t>1.3</a:t>
                      </a:r>
                      <a:endParaRPr lang="en-US" b="0" dirty="0"/>
                    </a:p>
                  </a:txBody>
                  <a:tcPr/>
                </a:tc>
                <a:tc>
                  <a:txBody>
                    <a:bodyPr/>
                    <a:lstStyle/>
                    <a:p>
                      <a:pPr algn="ctr"/>
                      <a:r>
                        <a:rPr lang="en-US" b="0" dirty="0" smtClean="0"/>
                        <a:t>1.9</a:t>
                      </a:r>
                      <a:endParaRPr lang="en-US" b="0" dirty="0"/>
                    </a:p>
                  </a:txBody>
                  <a:tcPr/>
                </a:tc>
              </a:tr>
              <a:tr h="501299">
                <a:tc>
                  <a:txBody>
                    <a:bodyPr/>
                    <a:lstStyle/>
                    <a:p>
                      <a:pPr algn="ctr"/>
                      <a:r>
                        <a:rPr lang="en-US" b="0" dirty="0" smtClean="0"/>
                        <a:t>168</a:t>
                      </a:r>
                      <a:endParaRPr lang="en-US" b="0" dirty="0"/>
                    </a:p>
                  </a:txBody>
                  <a:tcPr/>
                </a:tc>
                <a:tc>
                  <a:txBody>
                    <a:bodyPr/>
                    <a:lstStyle/>
                    <a:p>
                      <a:pPr algn="ctr"/>
                      <a:r>
                        <a:rPr lang="en-US" b="0" dirty="0" smtClean="0"/>
                        <a:t>1.5</a:t>
                      </a:r>
                      <a:endParaRPr lang="en-US" b="0" dirty="0"/>
                    </a:p>
                  </a:txBody>
                  <a:tcPr/>
                </a:tc>
                <a:tc>
                  <a:txBody>
                    <a:bodyPr/>
                    <a:lstStyle/>
                    <a:p>
                      <a:pPr algn="ctr"/>
                      <a:r>
                        <a:rPr lang="en-US" b="0" dirty="0" smtClean="0"/>
                        <a:t>2.2</a:t>
                      </a:r>
                      <a:endParaRPr lang="en-US" b="0" dirty="0"/>
                    </a:p>
                  </a:txBody>
                  <a:tcPr/>
                </a:tc>
              </a:tr>
              <a:tr h="501299">
                <a:tc>
                  <a:txBody>
                    <a:bodyPr/>
                    <a:lstStyle/>
                    <a:p>
                      <a:pPr algn="ctr"/>
                      <a:r>
                        <a:rPr lang="en-US" b="0" dirty="0" smtClean="0"/>
                        <a:t>500+</a:t>
                      </a:r>
                      <a:endParaRPr lang="en-US" b="0" dirty="0"/>
                    </a:p>
                  </a:txBody>
                  <a:tcPr/>
                </a:tc>
                <a:tc>
                  <a:txBody>
                    <a:bodyPr/>
                    <a:lstStyle/>
                    <a:p>
                      <a:pPr algn="ctr"/>
                      <a:r>
                        <a:rPr lang="en-US" b="0" dirty="0" smtClean="0"/>
                        <a:t>1.7</a:t>
                      </a:r>
                      <a:endParaRPr lang="en-US" b="0" dirty="0"/>
                    </a:p>
                  </a:txBody>
                  <a:tcPr/>
                </a:tc>
                <a:tc>
                  <a:txBody>
                    <a:bodyPr/>
                    <a:lstStyle/>
                    <a:p>
                      <a:pPr algn="ctr"/>
                      <a:r>
                        <a:rPr lang="en-US" b="0" dirty="0" smtClean="0"/>
                        <a:t>2.1</a:t>
                      </a:r>
                      <a:endParaRPr lang="en-US" b="0" dirty="0"/>
                    </a:p>
                  </a:txBody>
                  <a:tcPr/>
                </a:tc>
              </a:tr>
            </a:tbl>
          </a:graphicData>
        </a:graphic>
      </p:graphicFrame>
    </p:spTree>
    <p:extLst>
      <p:ext uri="{BB962C8B-B14F-4D97-AF65-F5344CB8AC3E}">
        <p14:creationId xmlns:p14="http://schemas.microsoft.com/office/powerpoint/2010/main" val="339387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Constrictor Plate Considerations</a:t>
            </a:r>
            <a:endParaRPr lang="en-US" dirty="0"/>
          </a:p>
        </p:txBody>
      </p:sp>
      <p:sp>
        <p:nvSpPr>
          <p:cNvPr id="3" name="Content Placeholder 2"/>
          <p:cNvSpPr>
            <a:spLocks noGrp="1"/>
          </p:cNvSpPr>
          <p:nvPr>
            <p:ph idx="1"/>
          </p:nvPr>
        </p:nvSpPr>
        <p:spPr>
          <a:xfrm>
            <a:off x="1" y="1301262"/>
            <a:ext cx="8688388" cy="5251938"/>
          </a:xfrm>
        </p:spPr>
        <p:txBody>
          <a:bodyPr/>
          <a:lstStyle/>
          <a:p>
            <a:r>
              <a:rPr lang="en-US" sz="2800" dirty="0" smtClean="0"/>
              <a:t>Driven open-ended to minimum depth to develop lateral resistance</a:t>
            </a:r>
          </a:p>
          <a:p>
            <a:r>
              <a:rPr lang="en-US" sz="2800" dirty="0" smtClean="0"/>
              <a:t>Insert (constrictor) plate positioned inside pile to develop soil plug/end bearing after minimum depth achieved</a:t>
            </a:r>
          </a:p>
          <a:p>
            <a:r>
              <a:rPr lang="en-US" sz="2800" dirty="0" smtClean="0"/>
              <a:t>Excess Pore Pressure directly below constrictor plate – affects measured EOD PDA resistance </a:t>
            </a:r>
          </a:p>
          <a:p>
            <a:r>
              <a:rPr lang="en-US" sz="2800" dirty="0" smtClean="0"/>
              <a:t>Soft soil – extrudes through center hole and annular gap into the grillage and above  </a:t>
            </a:r>
          </a:p>
          <a:p>
            <a:endParaRPr lang="en-US" dirty="0"/>
          </a:p>
        </p:txBody>
      </p:sp>
      <p:sp>
        <p:nvSpPr>
          <p:cNvPr id="4" name="Slide Number Placeholder 3"/>
          <p:cNvSpPr>
            <a:spLocks noGrp="1"/>
          </p:cNvSpPr>
          <p:nvPr>
            <p:ph type="sldNum" sz="quarter" idx="10"/>
          </p:nvPr>
        </p:nvSpPr>
        <p:spPr/>
        <p:txBody>
          <a:bodyPr/>
          <a:lstStyle/>
          <a:p>
            <a:fld id="{33B97E43-3E4D-49D0-86EF-D7A17617B1EA}" type="slidenum">
              <a:rPr lang="en-US" smtClean="0"/>
              <a:pPr/>
              <a:t>18</a:t>
            </a:fld>
            <a:endParaRPr lang="en-US" dirty="0"/>
          </a:p>
        </p:txBody>
      </p:sp>
    </p:spTree>
    <p:extLst>
      <p:ext uri="{BB962C8B-B14F-4D97-AF65-F5344CB8AC3E}">
        <p14:creationId xmlns:p14="http://schemas.microsoft.com/office/powerpoint/2010/main" val="415613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Matching Analyses</a:t>
            </a:r>
            <a:endParaRPr lang="en-US" dirty="0"/>
          </a:p>
        </p:txBody>
      </p:sp>
      <p:sp>
        <p:nvSpPr>
          <p:cNvPr id="3" name="Content Placeholder 2"/>
          <p:cNvSpPr>
            <a:spLocks noGrp="1"/>
          </p:cNvSpPr>
          <p:nvPr>
            <p:ph idx="1"/>
          </p:nvPr>
        </p:nvSpPr>
        <p:spPr>
          <a:xfrm>
            <a:off x="96715" y="1301262"/>
            <a:ext cx="8591673" cy="5251938"/>
          </a:xfrm>
        </p:spPr>
        <p:txBody>
          <a:bodyPr/>
          <a:lstStyle/>
          <a:p>
            <a:pPr marL="0" indent="0">
              <a:buNone/>
            </a:pPr>
            <a:r>
              <a:rPr lang="en-US" dirty="0" smtClean="0"/>
              <a:t>Constrictor Plate impacts the PDA response and signal matching analyses – two models considered</a:t>
            </a:r>
          </a:p>
          <a:p>
            <a:r>
              <a:rPr lang="en-US" dirty="0" smtClean="0"/>
              <a:t>Double toe model – poor match quality, lower end bearing values</a:t>
            </a:r>
          </a:p>
          <a:p>
            <a:r>
              <a:rPr lang="en-US" dirty="0" smtClean="0"/>
              <a:t>Low Radiation Damping – better match quality, higher end bearing values </a:t>
            </a:r>
          </a:p>
          <a:p>
            <a:endParaRPr lang="en-US" dirty="0"/>
          </a:p>
        </p:txBody>
      </p:sp>
      <p:sp>
        <p:nvSpPr>
          <p:cNvPr id="4" name="Slide Number Placeholder 3"/>
          <p:cNvSpPr>
            <a:spLocks noGrp="1"/>
          </p:cNvSpPr>
          <p:nvPr>
            <p:ph type="sldNum" sz="quarter" idx="10"/>
          </p:nvPr>
        </p:nvSpPr>
        <p:spPr/>
        <p:txBody>
          <a:bodyPr/>
          <a:lstStyle/>
          <a:p>
            <a:fld id="{33B97E43-3E4D-49D0-86EF-D7A17617B1EA}" type="slidenum">
              <a:rPr lang="en-US" smtClean="0"/>
              <a:pPr/>
              <a:t>19</a:t>
            </a:fld>
            <a:endParaRPr lang="en-US" dirty="0"/>
          </a:p>
        </p:txBody>
      </p:sp>
    </p:spTree>
    <p:extLst>
      <p:ext uri="{BB962C8B-B14F-4D97-AF65-F5344CB8AC3E}">
        <p14:creationId xmlns:p14="http://schemas.microsoft.com/office/powerpoint/2010/main" val="1686505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04800" y="133350"/>
            <a:ext cx="8534400" cy="685800"/>
          </a:xfrm>
        </p:spPr>
        <p:txBody>
          <a:bodyPr/>
          <a:lstStyle/>
          <a:p>
            <a:r>
              <a:rPr lang="en-US" dirty="0" smtClean="0"/>
              <a:t>Project Site</a:t>
            </a:r>
          </a:p>
        </p:txBody>
      </p:sp>
      <p:pic>
        <p:nvPicPr>
          <p:cNvPr id="5123" name="Picture 2" descr="C:\Documents and Settings\darrin.beckett\Desktop\Picture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200"/>
            <a:ext cx="75438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4"/>
          <p:cNvSpPr txBox="1">
            <a:spLocks noChangeArrowheads="1"/>
          </p:cNvSpPr>
          <p:nvPr/>
        </p:nvSpPr>
        <p:spPr bwMode="auto">
          <a:xfrm>
            <a:off x="19050" y="5664200"/>
            <a:ext cx="430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6pPr>
            <a:lvl7pPr marL="29718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7pPr>
            <a:lvl8pPr marL="34290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8pPr>
            <a:lvl9pPr marL="38862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9pPr>
          </a:lstStyle>
          <a:p>
            <a:r>
              <a:rPr lang="en-US" b="1" i="1" dirty="0">
                <a:solidFill>
                  <a:srgbClr val="0D7AFF"/>
                </a:solidFill>
              </a:rPr>
              <a:t>Kentucky Official Highway Map</a:t>
            </a:r>
          </a:p>
        </p:txBody>
      </p:sp>
      <p:grpSp>
        <p:nvGrpSpPr>
          <p:cNvPr id="6" name="Group 5"/>
          <p:cNvGrpSpPr>
            <a:grpSpLocks/>
          </p:cNvGrpSpPr>
          <p:nvPr/>
        </p:nvGrpSpPr>
        <p:grpSpPr bwMode="auto">
          <a:xfrm>
            <a:off x="2666289" y="1461329"/>
            <a:ext cx="2196266" cy="3322176"/>
            <a:chOff x="3696411" y="1418601"/>
            <a:chExt cx="1956985" cy="3322176"/>
          </a:xfrm>
        </p:grpSpPr>
        <p:sp>
          <p:nvSpPr>
            <p:cNvPr id="7" name="Oval 6"/>
            <p:cNvSpPr/>
            <p:nvPr/>
          </p:nvSpPr>
          <p:spPr>
            <a:xfrm>
              <a:off x="4977210" y="4025068"/>
              <a:ext cx="676186" cy="715709"/>
            </a:xfrm>
            <a:prstGeom prst="ellipse">
              <a:avLst/>
            </a:prstGeom>
            <a:noFill/>
            <a:ln w="63500">
              <a:solidFill>
                <a:srgbClr val="0070C0"/>
              </a:solidFill>
            </a:ln>
            <a:effectLst>
              <a:outerShdw blurRad="50800" sx="1000" sy="1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p:cNvCxnSpPr/>
            <p:nvPr/>
          </p:nvCxnSpPr>
          <p:spPr>
            <a:xfrm>
              <a:off x="3696411" y="1418601"/>
              <a:ext cx="1444239" cy="2597921"/>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0"/>
          </p:nvPr>
        </p:nvSpPr>
        <p:spPr/>
        <p:txBody>
          <a:bodyPr/>
          <a:lstStyle/>
          <a:p>
            <a:fld id="{33B97E43-3E4D-49D0-86EF-D7A17617B1EA}" type="slidenum">
              <a:rPr lang="en-US" smtClean="0"/>
              <a:pPr/>
              <a:t>2</a:t>
            </a:fld>
            <a:endParaRPr lang="en-US" dirty="0"/>
          </a:p>
        </p:txBody>
      </p:sp>
    </p:spTree>
    <p:extLst>
      <p:ext uri="{BB962C8B-B14F-4D97-AF65-F5344CB8AC3E}">
        <p14:creationId xmlns:p14="http://schemas.microsoft.com/office/powerpoint/2010/main" val="1578725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56076" cy="914400"/>
          </a:xfrm>
        </p:spPr>
        <p:txBody>
          <a:bodyPr/>
          <a:lstStyle/>
          <a:p>
            <a:r>
              <a:rPr lang="en-US" dirty="0" smtClean="0"/>
              <a:t>7. Superposition Concept (for this site)</a:t>
            </a:r>
            <a:endParaRPr lang="en-US" dirty="0"/>
          </a:p>
        </p:txBody>
      </p:sp>
      <p:sp>
        <p:nvSpPr>
          <p:cNvPr id="3" name="Content Placeholder 2"/>
          <p:cNvSpPr>
            <a:spLocks noGrp="1"/>
          </p:cNvSpPr>
          <p:nvPr>
            <p:ph idx="1"/>
          </p:nvPr>
        </p:nvSpPr>
        <p:spPr>
          <a:xfrm>
            <a:off x="-8792" y="1160709"/>
            <a:ext cx="9064868" cy="5287108"/>
          </a:xfrm>
        </p:spPr>
        <p:txBody>
          <a:bodyPr/>
          <a:lstStyle/>
          <a:p>
            <a:pPr marL="0" indent="0">
              <a:buNone/>
            </a:pPr>
            <a:r>
              <a:rPr lang="en-US" sz="2400" dirty="0"/>
              <a:t>Dynamic Testing Superposition Concept at </a:t>
            </a:r>
            <a:r>
              <a:rPr lang="en-US" sz="2400" dirty="0" smtClean="0"/>
              <a:t>Restrike (using Signal Matching analysis such as CAPWAP):</a:t>
            </a:r>
          </a:p>
          <a:p>
            <a:pPr lvl="0"/>
            <a:r>
              <a:rPr lang="en-US" sz="1800" dirty="0" smtClean="0"/>
              <a:t>Max </a:t>
            </a:r>
            <a:r>
              <a:rPr lang="en-US" sz="1800" dirty="0"/>
              <a:t>Skin Resistance </a:t>
            </a:r>
            <a:r>
              <a:rPr lang="en-US" sz="1800" dirty="0" smtClean="0"/>
              <a:t>occurred </a:t>
            </a:r>
            <a:r>
              <a:rPr lang="en-US" sz="1800" dirty="0"/>
              <a:t>at </a:t>
            </a:r>
            <a:r>
              <a:rPr lang="en-US" sz="1800" dirty="0" smtClean="0"/>
              <a:t>small vertical </a:t>
            </a:r>
            <a:r>
              <a:rPr lang="en-US" sz="1800" dirty="0"/>
              <a:t>deformation.</a:t>
            </a:r>
          </a:p>
          <a:p>
            <a:pPr lvl="0"/>
            <a:r>
              <a:rPr lang="en-US" sz="1800" dirty="0" smtClean="0"/>
              <a:t>Skin </a:t>
            </a:r>
            <a:r>
              <a:rPr lang="en-US" sz="1800" dirty="0"/>
              <a:t>resistance </a:t>
            </a:r>
            <a:r>
              <a:rPr lang="en-US" sz="1800" dirty="0" smtClean="0"/>
              <a:t>decreases </a:t>
            </a:r>
            <a:r>
              <a:rPr lang="en-US" sz="1800" dirty="0"/>
              <a:t>with every hammer blow until a “residual” value is achieved.  </a:t>
            </a:r>
            <a:r>
              <a:rPr lang="en-US" sz="1800" dirty="0" smtClean="0"/>
              <a:t>Static </a:t>
            </a:r>
            <a:r>
              <a:rPr lang="en-US" sz="1800" dirty="0"/>
              <a:t>skin resistance occurs at the first hammer </a:t>
            </a:r>
            <a:r>
              <a:rPr lang="en-US" sz="1800" dirty="0" smtClean="0"/>
              <a:t>blow (high </a:t>
            </a:r>
            <a:r>
              <a:rPr lang="en-US" sz="1800" dirty="0"/>
              <a:t>energy </a:t>
            </a:r>
            <a:r>
              <a:rPr lang="en-US" sz="1800" dirty="0" smtClean="0"/>
              <a:t>blow)   </a:t>
            </a:r>
            <a:endParaRPr lang="en-US" sz="1800" dirty="0"/>
          </a:p>
          <a:p>
            <a:pPr lvl="0"/>
            <a:r>
              <a:rPr lang="en-US" sz="1800" dirty="0" smtClean="0"/>
              <a:t>Max </a:t>
            </a:r>
            <a:r>
              <a:rPr lang="en-US" sz="1800" dirty="0"/>
              <a:t>end resistance requires </a:t>
            </a:r>
            <a:r>
              <a:rPr lang="en-US" sz="1800" dirty="0" smtClean="0"/>
              <a:t>more vertical </a:t>
            </a:r>
            <a:r>
              <a:rPr lang="en-US" sz="1800" dirty="0"/>
              <a:t>movement at the pile toe.  </a:t>
            </a:r>
            <a:r>
              <a:rPr lang="en-US" sz="1800" dirty="0" smtClean="0"/>
              <a:t>Later </a:t>
            </a:r>
            <a:r>
              <a:rPr lang="en-US" sz="1800" dirty="0"/>
              <a:t>blow counts generally achieve the highest estimate of static end bearing </a:t>
            </a:r>
            <a:r>
              <a:rPr lang="en-US" sz="1800" dirty="0" smtClean="0"/>
              <a:t>estimate. </a:t>
            </a:r>
          </a:p>
          <a:p>
            <a:pPr lvl="0"/>
            <a:r>
              <a:rPr lang="en-US" sz="1800" dirty="0" smtClean="0"/>
              <a:t>Maximum </a:t>
            </a:r>
            <a:r>
              <a:rPr lang="en-US" sz="1800" dirty="0"/>
              <a:t>nominal resistance of the pile </a:t>
            </a:r>
            <a:r>
              <a:rPr lang="en-US" sz="1800" dirty="0" smtClean="0"/>
              <a:t>was typically not observed </a:t>
            </a:r>
            <a:r>
              <a:rPr lang="en-US" sz="1800" dirty="0"/>
              <a:t>by any one hammer blow during the </a:t>
            </a:r>
            <a:r>
              <a:rPr lang="en-US" sz="1800" dirty="0" smtClean="0"/>
              <a:t>restrike(s).</a:t>
            </a:r>
            <a:endParaRPr lang="en-US" sz="1800" dirty="0"/>
          </a:p>
          <a:p>
            <a:pPr marL="0" indent="0">
              <a:buNone/>
            </a:pPr>
            <a:r>
              <a:rPr lang="en-US" sz="2000" dirty="0" smtClean="0"/>
              <a:t>Maximum </a:t>
            </a:r>
            <a:r>
              <a:rPr lang="en-US" sz="2000" dirty="0"/>
              <a:t>Measured Resistance from Dynamic Testing using Superposition:</a:t>
            </a:r>
          </a:p>
          <a:p>
            <a:r>
              <a:rPr lang="en-US" sz="1800" dirty="0"/>
              <a:t>CAPWAP Side Resistance at Early Hammer Blow + CAPWAP End Resistance at Later Hammer Blow</a:t>
            </a:r>
          </a:p>
          <a:p>
            <a:pPr marL="0" indent="0">
              <a:buNone/>
            </a:pPr>
            <a:endParaRPr lang="en-US" dirty="0"/>
          </a:p>
        </p:txBody>
      </p:sp>
      <p:sp>
        <p:nvSpPr>
          <p:cNvPr id="4" name="Slide Number Placeholder 3"/>
          <p:cNvSpPr>
            <a:spLocks noGrp="1"/>
          </p:cNvSpPr>
          <p:nvPr>
            <p:ph type="sldNum" sz="quarter" idx="10"/>
          </p:nvPr>
        </p:nvSpPr>
        <p:spPr/>
        <p:txBody>
          <a:bodyPr/>
          <a:lstStyle/>
          <a:p>
            <a:fld id="{33B97E43-3E4D-49D0-86EF-D7A17617B1EA}" type="slidenum">
              <a:rPr lang="en-US" smtClean="0"/>
              <a:pPr/>
              <a:t>20</a:t>
            </a:fld>
            <a:endParaRPr lang="en-US" dirty="0"/>
          </a:p>
        </p:txBody>
      </p:sp>
    </p:spTree>
    <p:extLst>
      <p:ext uri="{BB962C8B-B14F-4D97-AF65-F5344CB8AC3E}">
        <p14:creationId xmlns:p14="http://schemas.microsoft.com/office/powerpoint/2010/main" val="228622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3B97E43-3E4D-49D0-86EF-D7A17617B1EA}" type="slidenum">
              <a:rPr lang="en-US" smtClean="0"/>
              <a:pPr/>
              <a:t>21</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705" b="16207"/>
          <a:stretch/>
        </p:blipFill>
        <p:spPr>
          <a:xfrm>
            <a:off x="40926" y="1792431"/>
            <a:ext cx="9068042" cy="4572000"/>
          </a:xfrm>
          <a:prstGeom prst="rect">
            <a:avLst/>
          </a:prstGeom>
        </p:spPr>
      </p:pic>
      <p:sp>
        <p:nvSpPr>
          <p:cNvPr id="7" name="Rectangle 4"/>
          <p:cNvSpPr txBox="1">
            <a:spLocks noChangeArrowheads="1"/>
          </p:cNvSpPr>
          <p:nvPr/>
        </p:nvSpPr>
        <p:spPr bwMode="auto">
          <a:xfrm>
            <a:off x="196885" y="-108617"/>
            <a:ext cx="8878877" cy="39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SzPct val="95000"/>
              <a:buFont typeface="Wingdings" pitchFamily="2" charset="2"/>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buFont typeface="Wingdings" pitchFamily="2" charset="2"/>
              <a:buNone/>
            </a:pPr>
            <a:r>
              <a:rPr lang="en-US" sz="2800" b="1" i="1" kern="0" dirty="0" smtClean="0">
                <a:solidFill>
                  <a:schemeClr val="bg1"/>
                </a:solidFill>
                <a:latin typeface="+mj-lt"/>
              </a:rPr>
              <a:t>Large-Diameter Pipe Pile </a:t>
            </a:r>
          </a:p>
          <a:p>
            <a:pPr algn="ctr">
              <a:buFont typeface="Wingdings" pitchFamily="2" charset="2"/>
              <a:buNone/>
            </a:pPr>
            <a:r>
              <a:rPr lang="en-US" sz="2800" b="1" i="1" kern="0" dirty="0" smtClean="0">
                <a:solidFill>
                  <a:schemeClr val="bg1"/>
                </a:solidFill>
                <a:latin typeface="+mj-lt"/>
              </a:rPr>
              <a:t>Installation at Kentucky Lake</a:t>
            </a:r>
          </a:p>
          <a:p>
            <a:pPr algn="ctr">
              <a:buFont typeface="Wingdings" pitchFamily="2" charset="2"/>
              <a:buNone/>
            </a:pPr>
            <a:r>
              <a:rPr lang="en-US" sz="2800" b="1" i="1" kern="0" dirty="0">
                <a:solidFill>
                  <a:srgbClr val="FFFF00"/>
                </a:solidFill>
                <a:effectLst>
                  <a:outerShdw blurRad="38100" dist="38100" dir="2700000" algn="tl">
                    <a:srgbClr val="000000">
                      <a:alpha val="43137"/>
                    </a:srgbClr>
                  </a:outerShdw>
                </a:effectLst>
                <a:latin typeface="+mj-lt"/>
              </a:rPr>
              <a:t> </a:t>
            </a:r>
            <a:r>
              <a:rPr lang="en-US" sz="2800" b="1" i="1" kern="0" dirty="0" smtClean="0">
                <a:solidFill>
                  <a:srgbClr val="FFFF00"/>
                </a:solidFill>
                <a:effectLst>
                  <a:outerShdw blurRad="38100" dist="38100" dir="2700000" algn="tl">
                    <a:srgbClr val="000000">
                      <a:alpha val="43137"/>
                    </a:srgbClr>
                  </a:outerShdw>
                </a:effectLst>
                <a:latin typeface="+mj-lt"/>
              </a:rPr>
              <a:t>         </a:t>
            </a:r>
          </a:p>
          <a:p>
            <a:pPr algn="ctr">
              <a:buFont typeface="Wingdings" pitchFamily="2" charset="2"/>
              <a:buNone/>
            </a:pPr>
            <a:endParaRPr lang="en-US" sz="2800" b="1" i="1" kern="0" dirty="0">
              <a:solidFill>
                <a:srgbClr val="FFFF00"/>
              </a:solidFill>
              <a:effectLst>
                <a:outerShdw blurRad="38100" dist="38100" dir="2700000" algn="tl">
                  <a:srgbClr val="000000">
                    <a:alpha val="43137"/>
                  </a:srgbClr>
                </a:outerShdw>
              </a:effectLst>
              <a:latin typeface="+mj-lt"/>
            </a:endParaRPr>
          </a:p>
          <a:p>
            <a:pPr algn="ctr">
              <a:buFont typeface="Wingdings" pitchFamily="2" charset="2"/>
              <a:buNone/>
            </a:pPr>
            <a:r>
              <a:rPr lang="en-US" sz="5400" b="1" i="1" kern="0" dirty="0" smtClean="0">
                <a:solidFill>
                  <a:srgbClr val="FFFF00"/>
                </a:solidFill>
                <a:effectLst>
                  <a:outerShdw blurRad="38100" dist="38100" dir="2700000" algn="tl">
                    <a:srgbClr val="000000">
                      <a:alpha val="43137"/>
                    </a:srgbClr>
                  </a:outerShdw>
                </a:effectLst>
                <a:latin typeface="+mj-lt"/>
              </a:rPr>
              <a:t>Questions???</a:t>
            </a:r>
          </a:p>
          <a:p>
            <a:pPr algn="ctr">
              <a:buNone/>
            </a:pPr>
            <a:endParaRPr lang="en-US" sz="2800" b="1" i="1" kern="0" dirty="0" smtClean="0">
              <a:solidFill>
                <a:srgbClr val="FFFF00"/>
              </a:solidFill>
              <a:effectLst>
                <a:outerShdw blurRad="38100" dist="38100" dir="2700000" algn="tl">
                  <a:srgbClr val="000000">
                    <a:alpha val="43137"/>
                  </a:srgbClr>
                </a:outerShdw>
              </a:effectLst>
            </a:endParaRPr>
          </a:p>
          <a:p>
            <a:pPr algn="ctr">
              <a:buNone/>
            </a:pPr>
            <a:endParaRPr lang="en-US" sz="2800" b="1" i="1" kern="0" dirty="0">
              <a:solidFill>
                <a:srgbClr val="FFFF00"/>
              </a:solidFill>
              <a:effectLst>
                <a:outerShdw blurRad="38100" dist="38100" dir="2700000" algn="tl">
                  <a:srgbClr val="000000">
                    <a:alpha val="43137"/>
                  </a:srgbClr>
                </a:outerShdw>
              </a:effectLst>
            </a:endParaRPr>
          </a:p>
          <a:p>
            <a:pPr algn="ctr">
              <a:buNone/>
            </a:pPr>
            <a:endParaRPr lang="en-US" sz="2800" b="1" i="1" kern="0" dirty="0" smtClean="0">
              <a:solidFill>
                <a:srgbClr val="FFFF00"/>
              </a:solidFill>
              <a:effectLst>
                <a:outerShdw blurRad="38100" dist="38100" dir="2700000" algn="tl">
                  <a:srgbClr val="000000">
                    <a:alpha val="43137"/>
                  </a:srgbClr>
                </a:outerShdw>
              </a:effectLst>
            </a:endParaRPr>
          </a:p>
          <a:p>
            <a:pPr algn="ctr">
              <a:buNone/>
            </a:pPr>
            <a:endParaRPr lang="en-US" sz="2800" b="1" i="1" kern="0" dirty="0" smtClean="0">
              <a:solidFill>
                <a:srgbClr val="FFFF00"/>
              </a:solidFill>
              <a:effectLst>
                <a:outerShdw blurRad="38100" dist="38100" dir="2700000" algn="tl">
                  <a:srgbClr val="000000">
                    <a:alpha val="43137"/>
                  </a:srgbClr>
                </a:outerShdw>
              </a:effectLst>
            </a:endParaRPr>
          </a:p>
          <a:p>
            <a:pPr algn="ctr">
              <a:buNone/>
            </a:pPr>
            <a:r>
              <a:rPr lang="en-US" sz="2800" b="1" i="1" kern="0" dirty="0" smtClean="0">
                <a:solidFill>
                  <a:srgbClr val="FFFF00"/>
                </a:solidFill>
                <a:effectLst>
                  <a:outerShdw blurRad="38100" dist="38100" dir="2700000" algn="tl">
                    <a:srgbClr val="000000">
                      <a:alpha val="43137"/>
                    </a:srgbClr>
                  </a:outerShdw>
                </a:effectLst>
              </a:rPr>
              <a:t>Darrin </a:t>
            </a:r>
            <a:r>
              <a:rPr lang="en-US" sz="2800" b="1" i="1" kern="0" dirty="0">
                <a:solidFill>
                  <a:srgbClr val="FFFF00"/>
                </a:solidFill>
                <a:effectLst>
                  <a:outerShdw blurRad="38100" dist="38100" dir="2700000" algn="tl">
                    <a:srgbClr val="000000">
                      <a:alpha val="43137"/>
                    </a:srgbClr>
                  </a:outerShdw>
                </a:effectLst>
              </a:rPr>
              <a:t>Beckett – KYTC</a:t>
            </a:r>
          </a:p>
          <a:p>
            <a:pPr algn="ctr">
              <a:buNone/>
            </a:pPr>
            <a:r>
              <a:rPr lang="en-US" sz="2800" b="1" i="1" kern="0" dirty="0">
                <a:solidFill>
                  <a:srgbClr val="FFFF00"/>
                </a:solidFill>
                <a:effectLst>
                  <a:outerShdw blurRad="38100" dist="38100" dir="2700000" algn="tl">
                    <a:srgbClr val="000000">
                      <a:alpha val="43137"/>
                    </a:srgbClr>
                  </a:outerShdw>
                </a:effectLst>
              </a:rPr>
              <a:t>Ron Ebelhar – Terracon Consultants</a:t>
            </a:r>
          </a:p>
          <a:p>
            <a:pPr algn="ctr">
              <a:buFont typeface="Wingdings" pitchFamily="2" charset="2"/>
              <a:buNone/>
            </a:pPr>
            <a:endParaRPr lang="en-US" sz="5400" b="1" i="1" kern="0" dirty="0" smtClean="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079765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60839" y="4924"/>
            <a:ext cx="8534400" cy="685800"/>
          </a:xfrm>
        </p:spPr>
        <p:txBody>
          <a:bodyPr/>
          <a:lstStyle/>
          <a:p>
            <a:r>
              <a:rPr lang="en-US" dirty="0" smtClean="0"/>
              <a:t>As-Built Bridge</a:t>
            </a:r>
          </a:p>
        </p:txBody>
      </p:sp>
      <p:sp>
        <p:nvSpPr>
          <p:cNvPr id="5" name="TextBox 5"/>
          <p:cNvSpPr txBox="1">
            <a:spLocks noChangeArrowheads="1"/>
          </p:cNvSpPr>
          <p:nvPr/>
        </p:nvSpPr>
        <p:spPr bwMode="auto">
          <a:xfrm>
            <a:off x="72182" y="6017417"/>
            <a:ext cx="292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6pPr>
            <a:lvl7pPr marL="29718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7pPr>
            <a:lvl8pPr marL="34290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8pPr>
            <a:lvl9pPr marL="38862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9pPr>
          </a:lstStyle>
          <a:p>
            <a:r>
              <a:rPr lang="en-US" b="1" i="1" dirty="0">
                <a:solidFill>
                  <a:srgbClr val="0D7AFF"/>
                </a:solidFill>
              </a:rPr>
              <a:t>www.lakebridges.com</a:t>
            </a:r>
          </a:p>
        </p:txBody>
      </p:sp>
      <p:sp>
        <p:nvSpPr>
          <p:cNvPr id="3" name="Slide Number Placeholder 2"/>
          <p:cNvSpPr>
            <a:spLocks noGrp="1"/>
          </p:cNvSpPr>
          <p:nvPr>
            <p:ph type="sldNum" sz="quarter" idx="10"/>
          </p:nvPr>
        </p:nvSpPr>
        <p:spPr/>
        <p:txBody>
          <a:bodyPr/>
          <a:lstStyle/>
          <a:p>
            <a:fld id="{33B97E43-3E4D-49D0-86EF-D7A17617B1EA}" type="slidenum">
              <a:rPr lang="en-US" smtClean="0"/>
              <a:pPr/>
              <a:t>3</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1" y="1274311"/>
            <a:ext cx="7550749" cy="4227696"/>
          </a:xfrm>
          <a:prstGeom prst="rect">
            <a:avLst/>
          </a:prstGeom>
        </p:spPr>
      </p:pic>
    </p:spTree>
    <p:extLst>
      <p:ext uri="{BB962C8B-B14F-4D97-AF65-F5344CB8AC3E}">
        <p14:creationId xmlns:p14="http://schemas.microsoft.com/office/powerpoint/2010/main" val="187061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85750" y="79375"/>
            <a:ext cx="8534400" cy="685800"/>
          </a:xfrm>
        </p:spPr>
        <p:txBody>
          <a:bodyPr/>
          <a:lstStyle/>
          <a:p>
            <a:r>
              <a:rPr lang="en-US" dirty="0" smtClean="0"/>
              <a:t>Presentation Scope</a:t>
            </a:r>
          </a:p>
        </p:txBody>
      </p:sp>
      <p:sp>
        <p:nvSpPr>
          <p:cNvPr id="11267" name="Rectangle 4"/>
          <p:cNvSpPr>
            <a:spLocks noGrp="1" noChangeArrowheads="1"/>
          </p:cNvSpPr>
          <p:nvPr>
            <p:ph idx="1"/>
          </p:nvPr>
        </p:nvSpPr>
        <p:spPr>
          <a:xfrm>
            <a:off x="168275" y="1263650"/>
            <a:ext cx="8747125" cy="3680490"/>
          </a:xfrm>
        </p:spPr>
        <p:txBody>
          <a:bodyPr/>
          <a:lstStyle/>
          <a:p>
            <a:pPr algn="just">
              <a:lnSpc>
                <a:spcPct val="150000"/>
              </a:lnSpc>
              <a:buFont typeface="Wingdings" pitchFamily="2" charset="2"/>
              <a:buNone/>
            </a:pPr>
            <a:r>
              <a:rPr lang="en-US" sz="2400" dirty="0" smtClean="0"/>
              <a:t>1. Subsurface Conditions</a:t>
            </a:r>
          </a:p>
          <a:p>
            <a:pPr algn="just">
              <a:lnSpc>
                <a:spcPct val="150000"/>
              </a:lnSpc>
              <a:buNone/>
            </a:pPr>
            <a:r>
              <a:rPr lang="en-US" sz="2400" dirty="0" smtClean="0"/>
              <a:t>2. Pier Foundation Design Considerations</a:t>
            </a:r>
          </a:p>
          <a:p>
            <a:pPr algn="just">
              <a:lnSpc>
                <a:spcPct val="150000"/>
              </a:lnSpc>
              <a:buNone/>
            </a:pPr>
            <a:r>
              <a:rPr lang="en-US" sz="2400" dirty="0" smtClean="0"/>
              <a:t>3. Load Test Program</a:t>
            </a:r>
          </a:p>
          <a:p>
            <a:pPr algn="just">
              <a:lnSpc>
                <a:spcPct val="150000"/>
              </a:lnSpc>
              <a:buFont typeface="Wingdings" pitchFamily="2" charset="2"/>
              <a:buNone/>
            </a:pPr>
            <a:r>
              <a:rPr lang="en-US" sz="2400" dirty="0" smtClean="0"/>
              <a:t>4. Production Pile Installation </a:t>
            </a:r>
          </a:p>
          <a:p>
            <a:pPr algn="just">
              <a:lnSpc>
                <a:spcPct val="150000"/>
              </a:lnSpc>
              <a:buFont typeface="Wingdings" pitchFamily="2" charset="2"/>
              <a:buNone/>
            </a:pPr>
            <a:r>
              <a:rPr lang="en-US" sz="2400" dirty="0" smtClean="0"/>
              <a:t>5. Setup Magnitude &amp; Rate</a:t>
            </a:r>
          </a:p>
          <a:p>
            <a:pPr algn="just">
              <a:lnSpc>
                <a:spcPct val="150000"/>
              </a:lnSpc>
              <a:buFont typeface="Wingdings" pitchFamily="2" charset="2"/>
              <a:buNone/>
            </a:pPr>
            <a:r>
              <a:rPr lang="en-US" sz="2400" dirty="0" smtClean="0"/>
              <a:t>6. Constrictor Plate Considerations</a:t>
            </a:r>
          </a:p>
          <a:p>
            <a:pPr algn="just">
              <a:lnSpc>
                <a:spcPct val="150000"/>
              </a:lnSpc>
              <a:buFont typeface="Wingdings" pitchFamily="2" charset="2"/>
              <a:buNone/>
            </a:pPr>
            <a:r>
              <a:rPr lang="en-US" sz="2400" dirty="0" smtClean="0"/>
              <a:t>7. Superposition Concept</a:t>
            </a:r>
          </a:p>
          <a:p>
            <a:pPr algn="just">
              <a:lnSpc>
                <a:spcPct val="150000"/>
              </a:lnSpc>
              <a:buFont typeface="Wingdings" pitchFamily="2" charset="2"/>
              <a:buNone/>
            </a:pPr>
            <a:endParaRPr lang="en-US" sz="3200" dirty="0" smtClean="0"/>
          </a:p>
          <a:p>
            <a:pPr algn="just">
              <a:lnSpc>
                <a:spcPct val="90000"/>
              </a:lnSpc>
              <a:buFont typeface="Wingdings" pitchFamily="2" charset="2"/>
              <a:buNone/>
            </a:pPr>
            <a:endParaRPr lang="en-US" sz="3200" dirty="0" smtClean="0"/>
          </a:p>
        </p:txBody>
      </p:sp>
      <p:sp>
        <p:nvSpPr>
          <p:cNvPr id="2" name="Slide Number Placeholder 1"/>
          <p:cNvSpPr>
            <a:spLocks noGrp="1"/>
          </p:cNvSpPr>
          <p:nvPr>
            <p:ph type="sldNum" sz="quarter" idx="10"/>
          </p:nvPr>
        </p:nvSpPr>
        <p:spPr/>
        <p:txBody>
          <a:bodyPr/>
          <a:lstStyle/>
          <a:p>
            <a:fld id="{33B97E43-3E4D-49D0-86EF-D7A17617B1EA}" type="slidenum">
              <a:rPr lang="en-US" smtClean="0"/>
              <a:pPr/>
              <a:t>4</a:t>
            </a:fld>
            <a:endParaRPr lang="en-US" dirty="0"/>
          </a:p>
        </p:txBody>
      </p:sp>
    </p:spTree>
    <p:extLst>
      <p:ext uri="{BB962C8B-B14F-4D97-AF65-F5344CB8AC3E}">
        <p14:creationId xmlns:p14="http://schemas.microsoft.com/office/powerpoint/2010/main" val="2585605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147638"/>
            <a:ext cx="8153400" cy="646331"/>
          </a:xfrm>
          <a:prstGeom prst="rect">
            <a:avLst/>
          </a:prstGeom>
        </p:spPr>
        <p:txBody>
          <a:bodyPr>
            <a:spAutoFit/>
          </a:bodyPr>
          <a:lstStyle/>
          <a:p>
            <a:pPr algn="ctr">
              <a:defRPr/>
            </a:pPr>
            <a:r>
              <a:rPr lang="en-US" sz="3600" b="1" dirty="0" smtClean="0">
                <a:solidFill>
                  <a:schemeClr val="bg1"/>
                </a:solidFill>
                <a:effectLst>
                  <a:outerShdw blurRad="38100" dist="38100" dir="2700000" algn="tl">
                    <a:srgbClr val="000000">
                      <a:alpha val="43137"/>
                    </a:srgbClr>
                  </a:outerShdw>
                </a:effectLst>
                <a:latin typeface="+mj-lt"/>
                <a:cs typeface="Arial" pitchFamily="34" charset="0"/>
              </a:rPr>
              <a:t>1. Subsurface Conditions</a:t>
            </a:r>
            <a:endParaRPr lang="en-US" sz="36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2" name="Slide Number Placeholder 1"/>
          <p:cNvSpPr>
            <a:spLocks noGrp="1"/>
          </p:cNvSpPr>
          <p:nvPr>
            <p:ph type="sldNum" sz="quarter" idx="10"/>
          </p:nvPr>
        </p:nvSpPr>
        <p:spPr/>
        <p:txBody>
          <a:bodyPr/>
          <a:lstStyle/>
          <a:p>
            <a:fld id="{33B97E43-3E4D-49D0-86EF-D7A17617B1EA}" type="slidenum">
              <a:rPr lang="en-US" smtClean="0"/>
              <a:pPr/>
              <a:t>5</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02" y="1312253"/>
            <a:ext cx="6613810" cy="484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457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8988" y="144463"/>
            <a:ext cx="7696200" cy="522287"/>
          </a:xfrm>
          <a:prstGeom prst="rect">
            <a:avLst/>
          </a:prstGeom>
        </p:spPr>
        <p:txBody>
          <a:bodyPr>
            <a:spAutoFit/>
          </a:bodyPr>
          <a:lstStyle/>
          <a:p>
            <a:pPr algn="ctr">
              <a:defRPr/>
            </a:pPr>
            <a:r>
              <a:rPr lang="en-US"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Typical Soil Profile</a:t>
            </a:r>
            <a:endPar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Slide Number Placeholder 1"/>
          <p:cNvSpPr>
            <a:spLocks noGrp="1"/>
          </p:cNvSpPr>
          <p:nvPr>
            <p:ph type="sldNum" sz="quarter" idx="10"/>
          </p:nvPr>
        </p:nvSpPr>
        <p:spPr/>
        <p:txBody>
          <a:bodyPr/>
          <a:lstStyle/>
          <a:p>
            <a:fld id="{33B97E43-3E4D-49D0-86EF-D7A17617B1EA}" type="slidenum">
              <a:rPr lang="en-US" smtClean="0"/>
              <a:pPr/>
              <a:t>6</a:t>
            </a:fld>
            <a:endParaRPr lang="en-US" dirty="0"/>
          </a:p>
        </p:txBody>
      </p:sp>
      <p:pic>
        <p:nvPicPr>
          <p:cNvPr id="4098" name="Picture 2"/>
          <p:cNvPicPr>
            <a:picLocks noChangeAspect="1" noChangeArrowheads="1"/>
          </p:cNvPicPr>
          <p:nvPr/>
        </p:nvPicPr>
        <p:blipFill>
          <a:blip r:embed="rId2" cstate="print"/>
          <a:srcRect t="9871" b="8638"/>
          <a:stretch>
            <a:fillRect/>
          </a:stretch>
        </p:blipFill>
        <p:spPr bwMode="auto">
          <a:xfrm>
            <a:off x="1539773" y="1065869"/>
            <a:ext cx="2366010" cy="5434965"/>
          </a:xfrm>
          <a:prstGeom prst="rect">
            <a:avLst/>
          </a:prstGeom>
          <a:noFill/>
          <a:ln w="9525">
            <a:noFill/>
            <a:miter lim="800000"/>
            <a:headEnd/>
            <a:tailEnd/>
          </a:ln>
        </p:spPr>
      </p:pic>
      <p:pic>
        <p:nvPicPr>
          <p:cNvPr id="13" name="Picture 3" descr="C:\Documents and Settings\darrin.beckett\Desktop\IMAG0706.jpg"/>
          <p:cNvPicPr>
            <a:picLocks noChangeAspect="1" noChangeArrowheads="1"/>
          </p:cNvPicPr>
          <p:nvPr/>
        </p:nvPicPr>
        <p:blipFill>
          <a:blip r:embed="rId3" cstate="print"/>
          <a:srcRect l="44704"/>
          <a:stretch>
            <a:fillRect/>
          </a:stretch>
        </p:blipFill>
        <p:spPr bwMode="auto">
          <a:xfrm>
            <a:off x="5035063" y="1435693"/>
            <a:ext cx="3172577" cy="3267941"/>
          </a:xfrm>
          <a:prstGeom prst="rect">
            <a:avLst/>
          </a:prstGeom>
          <a:noFill/>
        </p:spPr>
      </p:pic>
      <p:cxnSp>
        <p:nvCxnSpPr>
          <p:cNvPr id="18" name="Straight Arrow Connector 17"/>
          <p:cNvCxnSpPr/>
          <p:nvPr/>
        </p:nvCxnSpPr>
        <p:spPr bwMode="auto">
          <a:xfrm flipH="1">
            <a:off x="4155525" y="4802283"/>
            <a:ext cx="2221906" cy="649480"/>
          </a:xfrm>
          <a:prstGeom prst="straightConnector1">
            <a:avLst/>
          </a:prstGeom>
          <a:noFill/>
          <a:ln w="50800" cap="flat" cmpd="sng" algn="ctr">
            <a:solidFill>
              <a:srgbClr val="0070C0"/>
            </a:solidFill>
            <a:prstDash val="solid"/>
            <a:round/>
            <a:headEnd type="arrow"/>
            <a:tailEnd type="arrow"/>
          </a:ln>
          <a:effectLst/>
        </p:spPr>
      </p:cxnSp>
      <p:cxnSp>
        <p:nvCxnSpPr>
          <p:cNvPr id="26" name="Straight Arrow Connector 25"/>
          <p:cNvCxnSpPr/>
          <p:nvPr/>
        </p:nvCxnSpPr>
        <p:spPr bwMode="auto">
          <a:xfrm>
            <a:off x="762000" y="4248150"/>
            <a:ext cx="705651" cy="568921"/>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bwMode="auto">
          <a:xfrm>
            <a:off x="1417625" y="4095751"/>
            <a:ext cx="2623559" cy="2390774"/>
          </a:xfrm>
          <a:prstGeom prst="ellipse">
            <a:avLst/>
          </a:prstGeom>
          <a:noFill/>
          <a:ln w="63500">
            <a:solidFill>
              <a:srgbClr val="0070C0"/>
            </a:solidFill>
          </a:ln>
          <a:effectLst>
            <a:outerShdw blurRad="50800" sx="1000" sy="1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TextBox 29"/>
          <p:cNvSpPr txBox="1"/>
          <p:nvPr/>
        </p:nvSpPr>
        <p:spPr>
          <a:xfrm>
            <a:off x="266720" y="3441210"/>
            <a:ext cx="1127232" cy="769441"/>
          </a:xfrm>
          <a:prstGeom prst="rect">
            <a:avLst/>
          </a:prstGeom>
          <a:noFill/>
        </p:spPr>
        <p:txBody>
          <a:bodyPr wrap="none" rtlCol="0">
            <a:spAutoFit/>
          </a:bodyPr>
          <a:lstStyle/>
          <a:p>
            <a:r>
              <a:rPr lang="en-US" sz="2000" b="1" dirty="0" smtClean="0">
                <a:solidFill>
                  <a:srgbClr val="0070C0"/>
                </a:solidFill>
                <a:latin typeface="Arial" pitchFamily="34" charset="0"/>
                <a:cs typeface="Arial" pitchFamily="34" charset="0"/>
              </a:rPr>
              <a:t>Bedded</a:t>
            </a:r>
          </a:p>
          <a:p>
            <a:r>
              <a:rPr lang="en-US" sz="2000" b="1" dirty="0" err="1" smtClean="0">
                <a:solidFill>
                  <a:srgbClr val="0070C0"/>
                </a:solidFill>
                <a:latin typeface="Arial" pitchFamily="34" charset="0"/>
                <a:cs typeface="Arial" pitchFamily="34" charset="0"/>
              </a:rPr>
              <a:t>Chert</a:t>
            </a:r>
            <a:endParaRPr lang="en-US" sz="2000" b="1" dirty="0" smtClean="0">
              <a:solidFill>
                <a:srgbClr val="0070C0"/>
              </a:solidFill>
              <a:latin typeface="Arial" pitchFamily="34" charset="0"/>
              <a:cs typeface="Arial" pitchFamily="34" charset="0"/>
            </a:endParaRPr>
          </a:p>
        </p:txBody>
      </p:sp>
      <p:sp>
        <p:nvSpPr>
          <p:cNvPr id="32" name="TextBox 31"/>
          <p:cNvSpPr txBox="1"/>
          <p:nvPr/>
        </p:nvSpPr>
        <p:spPr>
          <a:xfrm>
            <a:off x="4999298" y="5178809"/>
            <a:ext cx="2372545" cy="707886"/>
          </a:xfrm>
          <a:prstGeom prst="rect">
            <a:avLst/>
          </a:prstGeom>
          <a:noFill/>
        </p:spPr>
        <p:txBody>
          <a:bodyPr wrap="square" rtlCol="0">
            <a:spAutoFit/>
          </a:bodyPr>
          <a:lstStyle/>
          <a:p>
            <a:r>
              <a:rPr lang="en-US" sz="2000" b="1" dirty="0" smtClean="0">
                <a:solidFill>
                  <a:srgbClr val="0070C0"/>
                </a:solidFill>
                <a:latin typeface="Arial" pitchFamily="34" charset="0"/>
                <a:cs typeface="Arial" pitchFamily="34" charset="0"/>
              </a:rPr>
              <a:t>In-Situ Outcrop of Similar Material</a:t>
            </a:r>
          </a:p>
        </p:txBody>
      </p:sp>
      <p:sp>
        <p:nvSpPr>
          <p:cNvPr id="11" name="Oval 10"/>
          <p:cNvSpPr/>
          <p:nvPr/>
        </p:nvSpPr>
        <p:spPr bwMode="auto">
          <a:xfrm>
            <a:off x="1753106" y="825809"/>
            <a:ext cx="1909720" cy="3188263"/>
          </a:xfrm>
          <a:prstGeom prst="ellipse">
            <a:avLst/>
          </a:prstGeom>
          <a:noFill/>
          <a:ln w="63500">
            <a:solidFill>
              <a:srgbClr val="0070C0"/>
            </a:solidFill>
          </a:ln>
          <a:effectLst>
            <a:outerShdw blurRad="50800" sx="1000" sy="1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TextBox 14"/>
          <p:cNvSpPr txBox="1"/>
          <p:nvPr/>
        </p:nvSpPr>
        <p:spPr>
          <a:xfrm>
            <a:off x="265372" y="1489690"/>
            <a:ext cx="1268296" cy="769441"/>
          </a:xfrm>
          <a:prstGeom prst="rect">
            <a:avLst/>
          </a:prstGeom>
          <a:noFill/>
        </p:spPr>
        <p:txBody>
          <a:bodyPr wrap="none" rtlCol="0">
            <a:spAutoFit/>
          </a:bodyPr>
          <a:lstStyle/>
          <a:p>
            <a:r>
              <a:rPr lang="en-US" sz="2000" b="1" dirty="0" smtClean="0">
                <a:solidFill>
                  <a:srgbClr val="0070C0"/>
                </a:solidFill>
                <a:latin typeface="Arial" pitchFamily="34" charset="0"/>
                <a:cs typeface="Arial" pitchFamily="34" charset="0"/>
              </a:rPr>
              <a:t>Alluvial</a:t>
            </a:r>
          </a:p>
          <a:p>
            <a:r>
              <a:rPr lang="en-US" sz="2000" b="1" dirty="0" smtClean="0">
                <a:solidFill>
                  <a:srgbClr val="0070C0"/>
                </a:solidFill>
                <a:latin typeface="Arial" pitchFamily="34" charset="0"/>
                <a:cs typeface="Arial" pitchFamily="34" charset="0"/>
              </a:rPr>
              <a:t>Deposits</a:t>
            </a:r>
          </a:p>
        </p:txBody>
      </p:sp>
      <p:cxnSp>
        <p:nvCxnSpPr>
          <p:cNvPr id="16" name="Straight Arrow Connector 15"/>
          <p:cNvCxnSpPr/>
          <p:nvPr/>
        </p:nvCxnSpPr>
        <p:spPr bwMode="auto">
          <a:xfrm>
            <a:off x="945420" y="2223972"/>
            <a:ext cx="755130" cy="545572"/>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71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14325" y="115888"/>
            <a:ext cx="8534400" cy="685800"/>
          </a:xfrm>
        </p:spPr>
        <p:txBody>
          <a:bodyPr/>
          <a:lstStyle/>
          <a:p>
            <a:r>
              <a:rPr lang="en-US" sz="3600" dirty="0" smtClean="0"/>
              <a:t>2. Pier Foundation Design Considerations</a:t>
            </a:r>
          </a:p>
        </p:txBody>
      </p:sp>
      <p:sp>
        <p:nvSpPr>
          <p:cNvPr id="48131" name="Content Placeholder 2"/>
          <p:cNvSpPr>
            <a:spLocks noGrp="1"/>
          </p:cNvSpPr>
          <p:nvPr>
            <p:ph idx="1"/>
          </p:nvPr>
        </p:nvSpPr>
        <p:spPr>
          <a:xfrm>
            <a:off x="24860" y="1144627"/>
            <a:ext cx="9119140" cy="4947751"/>
          </a:xfrm>
        </p:spPr>
        <p:txBody>
          <a:bodyPr/>
          <a:lstStyle/>
          <a:p>
            <a:pPr>
              <a:lnSpc>
                <a:spcPct val="150000"/>
              </a:lnSpc>
            </a:pPr>
            <a:r>
              <a:rPr lang="en-US" sz="2200" dirty="0" smtClean="0"/>
              <a:t>72” Open-ended driven pipe piles selected as appropriate foundation</a:t>
            </a:r>
          </a:p>
          <a:p>
            <a:pPr>
              <a:lnSpc>
                <a:spcPct val="150000"/>
              </a:lnSpc>
            </a:pPr>
            <a:r>
              <a:rPr lang="en-US" sz="2200" dirty="0" smtClean="0"/>
              <a:t>API RP 2A method for axial resistance analyses considers </a:t>
            </a:r>
          </a:p>
          <a:p>
            <a:pPr>
              <a:lnSpc>
                <a:spcPct val="150000"/>
              </a:lnSpc>
              <a:buNone/>
            </a:pPr>
            <a:r>
              <a:rPr lang="en-US" sz="2200" dirty="0" smtClean="0"/>
              <a:t>	“plugged” and “unplugged” conditions</a:t>
            </a:r>
          </a:p>
          <a:p>
            <a:pPr>
              <a:lnSpc>
                <a:spcPct val="150000"/>
              </a:lnSpc>
            </a:pPr>
            <a:r>
              <a:rPr lang="en-US" sz="2200" dirty="0" smtClean="0"/>
              <a:t>Constrictor plates (</a:t>
            </a:r>
            <a:r>
              <a:rPr lang="en-US" sz="2200" dirty="0" err="1" smtClean="0"/>
              <a:t>i.e.“artificial</a:t>
            </a:r>
            <a:r>
              <a:rPr lang="en-US" sz="2200" dirty="0" smtClean="0"/>
              <a:t>” plugs) to allow required penetration but force the piles to plug to achieve end bearing</a:t>
            </a:r>
          </a:p>
          <a:p>
            <a:pPr>
              <a:lnSpc>
                <a:spcPct val="150000"/>
              </a:lnSpc>
            </a:pPr>
            <a:r>
              <a:rPr lang="en-US" sz="2200" dirty="0" smtClean="0"/>
              <a:t>Drivability/Constructability also a key factor in these analyses</a:t>
            </a:r>
          </a:p>
          <a:p>
            <a:pPr lvl="1">
              <a:lnSpc>
                <a:spcPct val="125000"/>
              </a:lnSpc>
            </a:pPr>
            <a:r>
              <a:rPr lang="en-US" sz="1800" dirty="0" smtClean="0"/>
              <a:t>Many combinations of hammers, target depths considered</a:t>
            </a:r>
          </a:p>
        </p:txBody>
      </p:sp>
      <p:sp>
        <p:nvSpPr>
          <p:cNvPr id="2" name="Slide Number Placeholder 1"/>
          <p:cNvSpPr>
            <a:spLocks noGrp="1"/>
          </p:cNvSpPr>
          <p:nvPr>
            <p:ph type="sldNum" sz="quarter" idx="10"/>
          </p:nvPr>
        </p:nvSpPr>
        <p:spPr/>
        <p:txBody>
          <a:bodyPr/>
          <a:lstStyle/>
          <a:p>
            <a:fld id="{33B97E43-3E4D-49D0-86EF-D7A17617B1EA}" type="slidenum">
              <a:rPr lang="en-US" smtClean="0"/>
              <a:pPr/>
              <a:t>7</a:t>
            </a:fld>
            <a:endParaRPr lang="en-US" dirty="0"/>
          </a:p>
        </p:txBody>
      </p:sp>
    </p:spTree>
    <p:extLst>
      <p:ext uri="{BB962C8B-B14F-4D97-AF65-F5344CB8AC3E}">
        <p14:creationId xmlns:p14="http://schemas.microsoft.com/office/powerpoint/2010/main" val="22895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95275" y="0"/>
            <a:ext cx="8534400" cy="685800"/>
          </a:xfrm>
        </p:spPr>
        <p:txBody>
          <a:bodyPr/>
          <a:lstStyle/>
          <a:p>
            <a:r>
              <a:rPr lang="en-US" sz="2800" dirty="0" smtClean="0"/>
              <a:t>Constrictor Plate (i.e. Artificial Plug)</a:t>
            </a:r>
          </a:p>
        </p:txBody>
      </p:sp>
      <p:sp>
        <p:nvSpPr>
          <p:cNvPr id="2" name="Slide Number Placeholder 1"/>
          <p:cNvSpPr>
            <a:spLocks noGrp="1"/>
          </p:cNvSpPr>
          <p:nvPr>
            <p:ph type="sldNum" sz="quarter" idx="10"/>
          </p:nvPr>
        </p:nvSpPr>
        <p:spPr/>
        <p:txBody>
          <a:bodyPr/>
          <a:lstStyle/>
          <a:p>
            <a:fld id="{33B97E43-3E4D-49D0-86EF-D7A17617B1EA}" type="slidenum">
              <a:rPr lang="en-US" smtClean="0"/>
              <a:pPr/>
              <a:t>8</a:t>
            </a:fld>
            <a:endParaRPr lang="en-US" dirty="0"/>
          </a:p>
        </p:txBody>
      </p:sp>
      <p:pic>
        <p:nvPicPr>
          <p:cNvPr id="2050" name="Picture 2" descr="C:\Documents and Settings\darrin.beckett\Desktop\Picture1.jpg"/>
          <p:cNvPicPr>
            <a:picLocks noChangeAspect="1" noChangeArrowheads="1"/>
          </p:cNvPicPr>
          <p:nvPr/>
        </p:nvPicPr>
        <p:blipFill>
          <a:blip r:embed="rId2" cstate="print"/>
          <a:srcRect l="1386" r="1386"/>
          <a:stretch>
            <a:fillRect/>
          </a:stretch>
        </p:blipFill>
        <p:spPr bwMode="auto">
          <a:xfrm>
            <a:off x="190169" y="1414465"/>
            <a:ext cx="5771700" cy="4603090"/>
          </a:xfrm>
          <a:prstGeom prst="rect">
            <a:avLst/>
          </a:prstGeom>
          <a:noFill/>
        </p:spPr>
      </p:pic>
      <p:sp>
        <p:nvSpPr>
          <p:cNvPr id="5" name="TextBox 10"/>
          <p:cNvSpPr txBox="1">
            <a:spLocks noChangeArrowheads="1"/>
          </p:cNvSpPr>
          <p:nvPr/>
        </p:nvSpPr>
        <p:spPr bwMode="auto">
          <a:xfrm>
            <a:off x="236123" y="6048375"/>
            <a:ext cx="5695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6pPr>
            <a:lvl7pPr marL="29718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7pPr>
            <a:lvl8pPr marL="34290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8pPr>
            <a:lvl9pPr marL="3886200" indent="-228600" eaLnBrk="0" fontAlgn="base" hangingPunct="0">
              <a:spcBef>
                <a:spcPct val="20000"/>
              </a:spcBef>
              <a:spcAft>
                <a:spcPct val="0"/>
              </a:spcAft>
              <a:buClr>
                <a:srgbClr val="800000"/>
              </a:buClr>
              <a:buSzPct val="95000"/>
              <a:buFont typeface="Wingdings" pitchFamily="2" charset="2"/>
              <a:defRPr sz="2400">
                <a:solidFill>
                  <a:schemeClr val="tx1"/>
                </a:solidFill>
                <a:latin typeface="Times New Roman" pitchFamily="18" charset="0"/>
              </a:defRPr>
            </a:lvl9pPr>
          </a:lstStyle>
          <a:p>
            <a:r>
              <a:rPr lang="en-US" sz="1600" b="1" i="1" dirty="0" smtClean="0">
                <a:solidFill>
                  <a:srgbClr val="0D7AFF"/>
                </a:solidFill>
              </a:rPr>
              <a:t>Artificial Plug Design Calculations by Genesis Structures, 2013</a:t>
            </a:r>
            <a:endParaRPr lang="en-US" sz="1600" b="1" i="1" dirty="0">
              <a:solidFill>
                <a:srgbClr val="0D7AFF"/>
              </a:solidFill>
            </a:endParaRPr>
          </a:p>
        </p:txBody>
      </p:sp>
      <p:pic>
        <p:nvPicPr>
          <p:cNvPr id="6" name="Picture 2" descr="C:\Documents and Settings\darrin.beckett\Desktop\IMG_0360.JPG"/>
          <p:cNvPicPr>
            <a:picLocks noChangeAspect="1" noChangeArrowheads="1"/>
          </p:cNvPicPr>
          <p:nvPr/>
        </p:nvPicPr>
        <p:blipFill>
          <a:blip r:embed="rId3" cstate="print"/>
          <a:srcRect l="7279"/>
          <a:stretch>
            <a:fillRect/>
          </a:stretch>
        </p:blipFill>
        <p:spPr bwMode="auto">
          <a:xfrm>
            <a:off x="6176515" y="2537774"/>
            <a:ext cx="2690482" cy="2176272"/>
          </a:xfrm>
          <a:prstGeom prst="rect">
            <a:avLst/>
          </a:prstGeom>
          <a:noFill/>
        </p:spPr>
      </p:pic>
      <p:sp>
        <p:nvSpPr>
          <p:cNvPr id="10" name="TextBox 9"/>
          <p:cNvSpPr txBox="1"/>
          <p:nvPr/>
        </p:nvSpPr>
        <p:spPr>
          <a:xfrm>
            <a:off x="4699596" y="1343025"/>
            <a:ext cx="4369982" cy="769441"/>
          </a:xfrm>
          <a:prstGeom prst="rect">
            <a:avLst/>
          </a:prstGeom>
          <a:noFill/>
        </p:spPr>
        <p:txBody>
          <a:bodyPr wrap="square" rtlCol="0">
            <a:spAutoFit/>
          </a:bodyPr>
          <a:lstStyle/>
          <a:p>
            <a:r>
              <a:rPr lang="en-US" sz="2000" dirty="0" smtClean="0">
                <a:latin typeface="+mn-lt"/>
              </a:rPr>
              <a:t>Placed ≈50 to 65 ft. above Pile Tips </a:t>
            </a:r>
          </a:p>
          <a:p>
            <a:r>
              <a:rPr lang="en-US" sz="2000" dirty="0" smtClean="0">
                <a:latin typeface="+mn-lt"/>
              </a:rPr>
              <a:t>Based on Depth to Bedded </a:t>
            </a:r>
            <a:r>
              <a:rPr lang="en-US" sz="2000" dirty="0" err="1" smtClean="0">
                <a:latin typeface="+mn-lt"/>
              </a:rPr>
              <a:t>Chert</a:t>
            </a:r>
            <a:endParaRPr lang="en-US" sz="2000" dirty="0"/>
          </a:p>
        </p:txBody>
      </p:sp>
    </p:spTree>
    <p:extLst>
      <p:ext uri="{BB962C8B-B14F-4D97-AF65-F5344CB8AC3E}">
        <p14:creationId xmlns:p14="http://schemas.microsoft.com/office/powerpoint/2010/main" val="426799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2158414" y="-63795"/>
            <a:ext cx="5209953" cy="1041991"/>
          </a:xfrm>
        </p:spPr>
        <p:txBody>
          <a:bodyPr/>
          <a:lstStyle/>
          <a:p>
            <a:r>
              <a:rPr lang="en-US" altLang="en-US" sz="3600" dirty="0" smtClean="0"/>
              <a:t>3. Load Test Program</a:t>
            </a:r>
          </a:p>
        </p:txBody>
      </p:sp>
      <p:sp>
        <p:nvSpPr>
          <p:cNvPr id="7" name="Date Placeholder 3"/>
          <p:cNvSpPr>
            <a:spLocks noGrp="1"/>
          </p:cNvSpPr>
          <p:nvPr>
            <p:ph type="dt" sz="quarter" idx="4294967295"/>
          </p:nvPr>
        </p:nvSpPr>
        <p:spPr>
          <a:xfrm>
            <a:off x="0" y="6530975"/>
            <a:ext cx="2332038" cy="330200"/>
          </a:xfrm>
          <a:prstGeom prst="rect">
            <a:avLst/>
          </a:prstGeom>
        </p:spPr>
        <p:txBody>
          <a:bodyPr/>
          <a:lstStyle/>
          <a:p>
            <a:pPr>
              <a:defRPr/>
            </a:pPr>
            <a:r>
              <a:rPr dirty="0" smtClean="0"/>
              <a:t>October 22, </a:t>
            </a:r>
            <a:r>
              <a:rPr dirty="0"/>
              <a:t>2013</a:t>
            </a:r>
          </a:p>
        </p:txBody>
      </p:sp>
      <p:sp>
        <p:nvSpPr>
          <p:cNvPr id="12292" name="TextBox 5"/>
          <p:cNvSpPr txBox="1">
            <a:spLocks noChangeArrowheads="1"/>
          </p:cNvSpPr>
          <p:nvPr/>
        </p:nvSpPr>
        <p:spPr bwMode="auto">
          <a:xfrm>
            <a:off x="2986899" y="1225689"/>
            <a:ext cx="5838124" cy="469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10858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dirty="0">
                <a:latin typeface="Trebuchet MS" pitchFamily="34" charset="0"/>
              </a:rPr>
              <a:t>   </a:t>
            </a:r>
            <a:r>
              <a:rPr lang="en-US" altLang="en-US" sz="3600" dirty="0">
                <a:latin typeface="Arial" panose="020B0604020202020204" pitchFamily="34" charset="0"/>
                <a:cs typeface="Arial" panose="020B0604020202020204" pitchFamily="34" charset="0"/>
              </a:rPr>
              <a:t>Test Program</a:t>
            </a:r>
          </a:p>
          <a:p>
            <a:pPr eaLnBrk="1" hangingPunct="1">
              <a:spcBef>
                <a:spcPct val="0"/>
              </a:spcBef>
              <a:buFontTx/>
              <a:buNone/>
            </a:pPr>
            <a:endParaRPr lang="en-US" altLang="en-US" sz="2400" dirty="0">
              <a:solidFill>
                <a:srgbClr val="003366"/>
              </a:solidFill>
              <a:latin typeface="Arial" panose="020B0604020202020204" pitchFamily="34" charset="0"/>
              <a:cs typeface="Arial" panose="020B0604020202020204" pitchFamily="34" charset="0"/>
            </a:endParaRPr>
          </a:p>
          <a:p>
            <a:pPr marL="342900" indent="-342900" eaLnBrk="1" hangingPunct="1">
              <a:lnSpc>
                <a:spcPct val="110000"/>
              </a:lnSpc>
              <a:spcBef>
                <a:spcPct val="0"/>
              </a:spcBef>
              <a:buFont typeface="Wingdings" panose="05000000000000000000" pitchFamily="2" charset="2"/>
              <a:buChar char="§"/>
            </a:pPr>
            <a:r>
              <a:rPr lang="en-US" altLang="en-US" sz="2400" dirty="0" smtClean="0">
                <a:solidFill>
                  <a:srgbClr val="003366"/>
                </a:solidFill>
                <a:latin typeface="Arial" panose="020B0604020202020204" pitchFamily="34" charset="0"/>
                <a:cs typeface="Arial" panose="020B0604020202020204" pitchFamily="34" charset="0"/>
              </a:rPr>
              <a:t>Dynamic </a:t>
            </a:r>
            <a:r>
              <a:rPr lang="en-US" altLang="en-US" sz="2400" dirty="0">
                <a:solidFill>
                  <a:srgbClr val="003366"/>
                </a:solidFill>
                <a:latin typeface="Arial" panose="020B0604020202020204" pitchFamily="34" charset="0"/>
                <a:cs typeface="Arial" panose="020B0604020202020204" pitchFamily="34" charset="0"/>
              </a:rPr>
              <a:t>Pile </a:t>
            </a:r>
            <a:r>
              <a:rPr lang="en-US" altLang="en-US" sz="2400" dirty="0" smtClean="0">
                <a:solidFill>
                  <a:srgbClr val="003366"/>
                </a:solidFill>
                <a:latin typeface="Arial" panose="020B0604020202020204" pitchFamily="34" charset="0"/>
                <a:cs typeface="Arial" panose="020B0604020202020204" pitchFamily="34" charset="0"/>
              </a:rPr>
              <a:t>Testing (PDA)</a:t>
            </a:r>
            <a:endParaRPr lang="en-US" altLang="en-US" sz="2400" dirty="0">
              <a:solidFill>
                <a:srgbClr val="003366"/>
              </a:solidFill>
              <a:latin typeface="Arial" panose="020B0604020202020204" pitchFamily="34" charset="0"/>
              <a:cs typeface="Arial" panose="020B0604020202020204" pitchFamily="34" charset="0"/>
            </a:endParaRPr>
          </a:p>
          <a:p>
            <a:pPr marL="342900" indent="-342900" eaLnBrk="1" hangingPunct="1">
              <a:lnSpc>
                <a:spcPct val="110000"/>
              </a:lnSpc>
              <a:spcBef>
                <a:spcPct val="0"/>
              </a:spcBef>
              <a:buFont typeface="Wingdings" panose="05000000000000000000" pitchFamily="2" charset="2"/>
              <a:buChar char="§"/>
            </a:pPr>
            <a:r>
              <a:rPr lang="en-US" altLang="en-US" sz="2400" dirty="0">
                <a:solidFill>
                  <a:srgbClr val="003366"/>
                </a:solidFill>
                <a:latin typeface="Arial" panose="020B0604020202020204" pitchFamily="34" charset="0"/>
                <a:cs typeface="Arial" panose="020B0604020202020204" pitchFamily="34" charset="0"/>
              </a:rPr>
              <a:t>Lateral (4 loads up to 425 kips ESL</a:t>
            </a:r>
            <a:r>
              <a:rPr lang="en-US" altLang="en-US" sz="2400" dirty="0" smtClean="0">
                <a:solidFill>
                  <a:srgbClr val="003366"/>
                </a:solidFill>
                <a:latin typeface="Arial" panose="020B0604020202020204" pitchFamily="34" charset="0"/>
                <a:cs typeface="Arial" panose="020B0604020202020204" pitchFamily="34" charset="0"/>
              </a:rPr>
              <a:t>)</a:t>
            </a:r>
          </a:p>
          <a:p>
            <a:pPr marL="342900" indent="-342900" eaLnBrk="1" hangingPunct="1">
              <a:lnSpc>
                <a:spcPct val="110000"/>
              </a:lnSpc>
              <a:spcBef>
                <a:spcPct val="0"/>
              </a:spcBef>
              <a:buFont typeface="Wingdings" panose="05000000000000000000" pitchFamily="2" charset="2"/>
              <a:buChar char="§"/>
            </a:pPr>
            <a:r>
              <a:rPr lang="en-US" altLang="en-US" sz="2400" dirty="0" smtClean="0">
                <a:solidFill>
                  <a:srgbClr val="003366"/>
                </a:solidFill>
                <a:latin typeface="Arial" panose="020B0604020202020204" pitchFamily="34" charset="0"/>
                <a:cs typeface="Arial" panose="020B0604020202020204" pitchFamily="34" charset="0"/>
              </a:rPr>
              <a:t>Axial </a:t>
            </a:r>
            <a:r>
              <a:rPr lang="en-US" altLang="en-US" sz="2400" dirty="0">
                <a:solidFill>
                  <a:srgbClr val="003366"/>
                </a:solidFill>
                <a:latin typeface="Arial" panose="020B0604020202020204" pitchFamily="34" charset="0"/>
                <a:cs typeface="Arial" panose="020B0604020202020204" pitchFamily="34" charset="0"/>
              </a:rPr>
              <a:t>Load </a:t>
            </a:r>
            <a:r>
              <a:rPr lang="en-US" altLang="en-US" sz="2400" dirty="0" smtClean="0">
                <a:solidFill>
                  <a:srgbClr val="003366"/>
                </a:solidFill>
                <a:latin typeface="Arial" panose="020B0604020202020204" pitchFamily="34" charset="0"/>
                <a:cs typeface="Arial" panose="020B0604020202020204" pitchFamily="34" charset="0"/>
              </a:rPr>
              <a:t>Tests </a:t>
            </a:r>
          </a:p>
          <a:p>
            <a:pPr marL="1428750" lvl="1" indent="-342900" eaLnBrk="1" hangingPunct="1">
              <a:spcBef>
                <a:spcPct val="0"/>
              </a:spcBef>
              <a:buFont typeface="Wingdings" panose="05000000000000000000" pitchFamily="2" charset="2"/>
              <a:buChar char="§"/>
            </a:pPr>
            <a:r>
              <a:rPr lang="en-US" altLang="en-US" sz="2000" dirty="0" smtClean="0">
                <a:solidFill>
                  <a:srgbClr val="003366"/>
                </a:solidFill>
                <a:latin typeface="Arial" panose="020B0604020202020204" pitchFamily="34" charset="0"/>
                <a:cs typeface="Arial" panose="020B0604020202020204" pitchFamily="34" charset="0"/>
              </a:rPr>
              <a:t>Pile K-1 (48”) - 6000+ kip Static</a:t>
            </a:r>
          </a:p>
          <a:p>
            <a:pPr marL="1428750" lvl="1" indent="-342900" eaLnBrk="1" hangingPunct="1">
              <a:spcBef>
                <a:spcPct val="0"/>
              </a:spcBef>
              <a:buFont typeface="Wingdings" panose="05000000000000000000" pitchFamily="2" charset="2"/>
              <a:buChar char="§"/>
            </a:pPr>
            <a:r>
              <a:rPr lang="en-US" altLang="en-US" sz="2000" dirty="0" smtClean="0">
                <a:solidFill>
                  <a:srgbClr val="003366"/>
                </a:solidFill>
                <a:latin typeface="Arial" panose="020B0604020202020204" pitchFamily="34" charset="0"/>
                <a:cs typeface="Arial" panose="020B0604020202020204" pitchFamily="34" charset="0"/>
              </a:rPr>
              <a:t>Pile K-2 (48”) - 6950 kip </a:t>
            </a:r>
            <a:r>
              <a:rPr lang="en-US" altLang="en-US" sz="2000" dirty="0" err="1" smtClean="0">
                <a:solidFill>
                  <a:srgbClr val="003366"/>
                </a:solidFill>
                <a:latin typeface="Arial" panose="020B0604020202020204" pitchFamily="34" charset="0"/>
                <a:cs typeface="Arial" panose="020B0604020202020204" pitchFamily="34" charset="0"/>
              </a:rPr>
              <a:t>Statnamic</a:t>
            </a:r>
            <a:endParaRPr lang="en-US" altLang="en-US" sz="2000" dirty="0" smtClean="0">
              <a:solidFill>
                <a:srgbClr val="003366"/>
              </a:solidFill>
              <a:latin typeface="Arial" panose="020B0604020202020204" pitchFamily="34" charset="0"/>
              <a:cs typeface="Arial" panose="020B0604020202020204" pitchFamily="34" charset="0"/>
            </a:endParaRPr>
          </a:p>
          <a:p>
            <a:pPr marL="1428750" lvl="1" indent="-342900" eaLnBrk="1" hangingPunct="1">
              <a:spcBef>
                <a:spcPct val="0"/>
              </a:spcBef>
              <a:buFont typeface="Wingdings" panose="05000000000000000000" pitchFamily="2" charset="2"/>
              <a:buChar char="§"/>
            </a:pPr>
            <a:r>
              <a:rPr lang="en-US" altLang="en-US" sz="2000" dirty="0" smtClean="0">
                <a:solidFill>
                  <a:srgbClr val="003366"/>
                </a:solidFill>
                <a:latin typeface="Arial" panose="020B0604020202020204" pitchFamily="34" charset="0"/>
                <a:cs typeface="Arial" panose="020B0604020202020204" pitchFamily="34" charset="0"/>
              </a:rPr>
              <a:t>Pile K-3 (72”) - 8500+ kip </a:t>
            </a:r>
            <a:r>
              <a:rPr lang="en-US" altLang="en-US" sz="2000" dirty="0" err="1" smtClean="0">
                <a:solidFill>
                  <a:srgbClr val="003366"/>
                </a:solidFill>
                <a:latin typeface="Arial" panose="020B0604020202020204" pitchFamily="34" charset="0"/>
                <a:cs typeface="Arial" panose="020B0604020202020204" pitchFamily="34" charset="0"/>
              </a:rPr>
              <a:t>Statnamic</a:t>
            </a:r>
            <a:endParaRPr lang="en-US" altLang="en-US" sz="2000" dirty="0">
              <a:solidFill>
                <a:srgbClr val="003366"/>
              </a:solidFill>
              <a:latin typeface="Arial" panose="020B0604020202020204" pitchFamily="34" charset="0"/>
              <a:cs typeface="Arial" panose="020B0604020202020204" pitchFamily="34" charset="0"/>
            </a:endParaRPr>
          </a:p>
          <a:p>
            <a:pPr eaLnBrk="1" hangingPunct="1">
              <a:spcBef>
                <a:spcPct val="0"/>
              </a:spcBef>
              <a:buNone/>
            </a:pPr>
            <a:endParaRPr lang="en-US" altLang="en-US" sz="2000" dirty="0" smtClean="0">
              <a:solidFill>
                <a:srgbClr val="003366"/>
              </a:solidFill>
              <a:latin typeface="Arial" panose="020B0604020202020204" pitchFamily="34" charset="0"/>
              <a:cs typeface="Arial" panose="020B0604020202020204" pitchFamily="34" charset="0"/>
            </a:endParaRPr>
          </a:p>
          <a:p>
            <a:pPr marL="342900" indent="-342900" eaLnBrk="1" hangingPunct="1">
              <a:spcBef>
                <a:spcPct val="0"/>
              </a:spcBef>
              <a:buFont typeface="Wingdings" panose="05000000000000000000" pitchFamily="2" charset="2"/>
              <a:buChar char="Ø"/>
            </a:pPr>
            <a:r>
              <a:rPr lang="en-US" altLang="en-US" sz="2000" dirty="0" smtClean="0">
                <a:solidFill>
                  <a:srgbClr val="003366"/>
                </a:solidFill>
                <a:latin typeface="Arial" panose="020B0604020202020204" pitchFamily="34" charset="0"/>
                <a:cs typeface="Arial" panose="020B0604020202020204" pitchFamily="34" charset="0"/>
              </a:rPr>
              <a:t>Confidence in K-3 – Linked to Static</a:t>
            </a:r>
          </a:p>
          <a:p>
            <a:pPr marL="342900" indent="-342900" eaLnBrk="1" hangingPunct="1">
              <a:spcBef>
                <a:spcPct val="0"/>
              </a:spcBef>
              <a:buFont typeface="Wingdings" panose="05000000000000000000" pitchFamily="2" charset="2"/>
              <a:buChar char="Ø"/>
            </a:pPr>
            <a:r>
              <a:rPr lang="en-US" altLang="en-US" sz="2000" dirty="0" smtClean="0">
                <a:solidFill>
                  <a:srgbClr val="003366"/>
                </a:solidFill>
                <a:latin typeface="Arial" panose="020B0604020202020204" pitchFamily="34" charset="0"/>
                <a:cs typeface="Arial" panose="020B0604020202020204" pitchFamily="34" charset="0"/>
              </a:rPr>
              <a:t>Compared Production Pile Data to K-3</a:t>
            </a:r>
          </a:p>
          <a:p>
            <a:pPr eaLnBrk="1" hangingPunct="1">
              <a:spcBef>
                <a:spcPct val="0"/>
              </a:spcBef>
              <a:buNone/>
            </a:pPr>
            <a:endParaRPr lang="en-US" altLang="en-US" sz="2000" dirty="0" smtClean="0">
              <a:solidFill>
                <a:srgbClr val="003366"/>
              </a:solidFill>
              <a:latin typeface="Arial" panose="020B0604020202020204" pitchFamily="34" charset="0"/>
              <a:cs typeface="Arial" panose="020B0604020202020204" pitchFamily="34" charset="0"/>
            </a:endParaRPr>
          </a:p>
          <a:p>
            <a:pPr eaLnBrk="1" hangingPunct="1">
              <a:spcBef>
                <a:spcPct val="0"/>
              </a:spcBef>
              <a:buFontTx/>
              <a:buNone/>
            </a:pPr>
            <a:endParaRPr lang="en-US" altLang="en-US" sz="2000" dirty="0">
              <a:latin typeface="Trebuchet MS" pitchFamily="34" charset="0"/>
            </a:endParaRPr>
          </a:p>
        </p:txBody>
      </p:sp>
      <p:pic>
        <p:nvPicPr>
          <p:cNvPr id="1229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937" y="1374333"/>
            <a:ext cx="2874963"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2"/>
          <p:cNvSpPr txBox="1">
            <a:spLocks/>
          </p:cNvSpPr>
          <p:nvPr/>
        </p:nvSpPr>
        <p:spPr>
          <a:xfrm>
            <a:off x="3657600" y="6447817"/>
            <a:ext cx="2133600" cy="365125"/>
          </a:xfrm>
          <a:prstGeom prst="rect">
            <a:avLst/>
          </a:prstGeom>
          <a:solidFill>
            <a:srgbClr val="FFFFFF"/>
          </a:solidFill>
        </p:spPr>
        <p:txBody>
          <a:bodyPr vert="horz" lIns="91440" tIns="45720" rIns="91440" bIns="45720" rtlCol="0" anchor="ctr"/>
          <a:lstStyle>
            <a:defPPr>
              <a:defRPr lang="en-US"/>
            </a:defPPr>
            <a:lvl1pPr algn="ctr" rtl="0" eaLnBrk="0" fontAlgn="base" hangingPunct="0">
              <a:spcBef>
                <a:spcPct val="20000"/>
              </a:spcBef>
              <a:spcAft>
                <a:spcPct val="0"/>
              </a:spcAft>
              <a:buClr>
                <a:srgbClr val="800000"/>
              </a:buClr>
              <a:buSzPct val="95000"/>
              <a:buFont typeface="Wingdings" pitchFamily="2" charset="2"/>
              <a:defRPr sz="1200" kern="1200">
                <a:solidFill>
                  <a:schemeClr val="tx1"/>
                </a:solidFill>
                <a:latin typeface="Times New Roman" pitchFamily="18" charset="0"/>
                <a:ea typeface="+mn-ea"/>
                <a:cs typeface="+mn-cs"/>
              </a:defRPr>
            </a:lvl1pPr>
            <a:lvl2pPr marL="4572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2pPr>
            <a:lvl3pPr marL="9144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3pPr>
            <a:lvl4pPr marL="13716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4pPr>
            <a:lvl5pPr marL="1828800" algn="l" rtl="0" eaLnBrk="0" fontAlgn="base" hangingPunct="0">
              <a:spcBef>
                <a:spcPct val="20000"/>
              </a:spcBef>
              <a:spcAft>
                <a:spcPct val="0"/>
              </a:spcAft>
              <a:buClr>
                <a:srgbClr val="800000"/>
              </a:buClr>
              <a:buSzPct val="95000"/>
              <a:buFont typeface="Wingdings" pitchFamily="2" charset="2"/>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33B97E43-3E4D-49D0-86EF-D7A17617B1EA}" type="slidenum">
              <a:rPr lang="en-US" smtClean="0"/>
              <a:pPr/>
              <a:t>9</a:t>
            </a:fld>
            <a:endParaRPr lang="en-US" dirty="0"/>
          </a:p>
        </p:txBody>
      </p:sp>
    </p:spTree>
    <p:extLst>
      <p:ext uri="{BB962C8B-B14F-4D97-AF65-F5344CB8AC3E}">
        <p14:creationId xmlns:p14="http://schemas.microsoft.com/office/powerpoint/2010/main" val="234136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rgbClr val="800000"/>
          </a:buClr>
          <a:buSzPct val="95000"/>
          <a:buFont typeface="Wingdings" pitchFamily="2" charset="2"/>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rgbClr val="800000"/>
          </a:buClr>
          <a:buSzPct val="95000"/>
          <a:buFont typeface="Wingdings" pitchFamily="2" charset="2"/>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rgbClr val="800000"/>
          </a:buClr>
          <a:buSzPct val="95000"/>
          <a:buFont typeface="Wingdings" pitchFamily="2" charset="2"/>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rgbClr val="800000"/>
          </a:buClr>
          <a:buSzPct val="95000"/>
          <a:buFont typeface="Wingdings" pitchFamily="2" charset="2"/>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6253</TotalTime>
  <Words>872</Words>
  <Application>Microsoft Office PowerPoint</Application>
  <PresentationFormat>On-screen Show (4:3)</PresentationFormat>
  <Paragraphs>156</Paragraphs>
  <Slides>21</Slides>
  <Notes>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Tahoma</vt:lpstr>
      <vt:lpstr>Times New Roman</vt:lpstr>
      <vt:lpstr>Trebuchet MS</vt:lpstr>
      <vt:lpstr>Wingdings</vt:lpstr>
      <vt:lpstr>Default Design</vt:lpstr>
      <vt:lpstr>Custom Design</vt:lpstr>
      <vt:lpstr>PowerPoint Presentation</vt:lpstr>
      <vt:lpstr>Project Site</vt:lpstr>
      <vt:lpstr>As-Built Bridge</vt:lpstr>
      <vt:lpstr>Presentation Scope</vt:lpstr>
      <vt:lpstr>PowerPoint Presentation</vt:lpstr>
      <vt:lpstr>PowerPoint Presentation</vt:lpstr>
      <vt:lpstr>2. Pier Foundation Design Considerations</vt:lpstr>
      <vt:lpstr>Constrictor Plate (i.e. Artificial Plug)</vt:lpstr>
      <vt:lpstr>3. Load Test Program</vt:lpstr>
      <vt:lpstr>Load Test Program Results</vt:lpstr>
      <vt:lpstr>PowerPoint Presentation</vt:lpstr>
      <vt:lpstr>PowerPoint Presentation</vt:lpstr>
      <vt:lpstr>PowerPoint Presentation</vt:lpstr>
      <vt:lpstr>PowerPoint Presentation</vt:lpstr>
      <vt:lpstr>PowerPoint Presentation</vt:lpstr>
      <vt:lpstr>Setup Rate (72-inch-diameter Pipe Piles)</vt:lpstr>
      <vt:lpstr>Setup Summary (72-inch-diameter Pipe Piles with Plates)</vt:lpstr>
      <vt:lpstr>6. Constrictor Plate Considerations</vt:lpstr>
      <vt:lpstr>Signal Matching Analyses</vt:lpstr>
      <vt:lpstr>7. Superposition Concept (for this site)</vt:lpstr>
      <vt:lpstr>PowerPoint Presentation</vt:lpstr>
    </vt:vector>
  </TitlesOfParts>
  <Company>Terracon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Debi Bazzel</dc:creator>
  <cp:lastModifiedBy>Ebelhar, Ron J.</cp:lastModifiedBy>
  <cp:revision>480</cp:revision>
  <cp:lastPrinted>2016-10-28T17:38:21Z</cp:lastPrinted>
  <dcterms:created xsi:type="dcterms:W3CDTF">2002-07-29T19:20:28Z</dcterms:created>
  <dcterms:modified xsi:type="dcterms:W3CDTF">2016-11-04T18:26:56Z</dcterms:modified>
</cp:coreProperties>
</file>